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notesSlides/notesSlide24.xml" ContentType="application/vnd.openxmlformats-officedocument.presentationml.notesSlide+xml"/>
  <Default Extension="xml" ContentType="application/xml"/>
  <Override PartName="/ppt/slides/slide19.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notesSlides/notesSlide5.xml" ContentType="application/vnd.openxmlformats-officedocument.presentationml.notesSlide+xml"/>
  <Override PartName="/ppt/notesSlides/notesSlide20.xml" ContentType="application/vnd.openxmlformats-officedocument.presentationml.notesSlide+xml"/>
  <Override PartName="/ppt/slides/slide15.xml" ContentType="application/vnd.openxmlformats-officedocument.presentationml.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s/slide6.xml" ContentType="application/vnd.openxmlformats-officedocument.presentationml.slide+xml"/>
  <Override PartName="/ppt/notesSlides/notesSlide17.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Default Extension="pdf" ContentType="application/pdf"/>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s/slide7.xml" ContentType="application/vnd.openxmlformats-officedocument.presentationml.slide+xml"/>
  <Override PartName="/ppt/notesSlides/notesSlide18.xml" ContentType="application/vnd.openxmlformats-officedocument.presentationml.notes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slides/slide8.xml" ContentType="application/vnd.openxmlformats-officedocument.presentationml.slide+xml"/>
  <Override PartName="/ppt/notesSlides/notesSlide10.xml" ContentType="application/vnd.openxmlformats-officedocument.presentationml.notes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28"/>
  </p:notesMasterIdLst>
  <p:sldIdLst>
    <p:sldId id="256" r:id="rId2"/>
    <p:sldId id="264" r:id="rId3"/>
    <p:sldId id="283" r:id="rId4"/>
    <p:sldId id="315" r:id="rId5"/>
    <p:sldId id="265" r:id="rId6"/>
    <p:sldId id="316" r:id="rId7"/>
    <p:sldId id="313" r:id="rId8"/>
    <p:sldId id="287" r:id="rId9"/>
    <p:sldId id="258" r:id="rId10"/>
    <p:sldId id="310" r:id="rId11"/>
    <p:sldId id="288" r:id="rId12"/>
    <p:sldId id="261" r:id="rId13"/>
    <p:sldId id="298" r:id="rId14"/>
    <p:sldId id="257" r:id="rId15"/>
    <p:sldId id="266" r:id="rId16"/>
    <p:sldId id="268" r:id="rId17"/>
    <p:sldId id="267" r:id="rId18"/>
    <p:sldId id="260" r:id="rId19"/>
    <p:sldId id="311" r:id="rId20"/>
    <p:sldId id="291" r:id="rId21"/>
    <p:sldId id="300" r:id="rId22"/>
    <p:sldId id="270" r:id="rId23"/>
    <p:sldId id="303" r:id="rId24"/>
    <p:sldId id="305" r:id="rId25"/>
    <p:sldId id="306" r:id="rId26"/>
    <p:sldId id="307"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clrMode="bw"/>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76167" autoAdjust="0"/>
  </p:normalViewPr>
  <p:slideViewPr>
    <p:cSldViewPr>
      <p:cViewPr varScale="1">
        <p:scale>
          <a:sx n="59" d="100"/>
          <a:sy n="59" d="100"/>
        </p:scale>
        <p:origin x="-128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487D73-908F-4813-B1E7-443BD89D939F}" type="datetimeFigureOut">
              <a:rPr lang="en-US" smtClean="0"/>
              <a:pPr/>
              <a:t>8/1/11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44A094-D08F-4677-9293-FD70F97AAE9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workshop is designed to review what we have covered before with Safari</a:t>
            </a:r>
            <a:r>
              <a:rPr lang="en-US" sz="1200" kern="1200" baseline="0" dirty="0" smtClean="0">
                <a:solidFill>
                  <a:schemeClr val="tx1"/>
                </a:solidFill>
                <a:latin typeface="+mn-lt"/>
                <a:ea typeface="+mn-ea"/>
                <a:cs typeface="+mn-cs"/>
              </a:rPr>
              <a:t> Montage and to discuss</a:t>
            </a:r>
            <a:r>
              <a:rPr lang="en-US" sz="1200" kern="1200" dirty="0" smtClean="0">
                <a:solidFill>
                  <a:schemeClr val="tx1"/>
                </a:solidFill>
                <a:latin typeface="+mn-lt"/>
                <a:ea typeface="+mn-ea"/>
                <a:cs typeface="+mn-cs"/>
              </a:rPr>
              <a:t> what we know about about students today and how, as teachers, we can design our instruction to be engaging through the fostering of critical </a:t>
            </a:r>
            <a:r>
              <a:rPr lang="en-US" sz="1200" i="1" kern="1200" dirty="0" smtClean="0">
                <a:solidFill>
                  <a:schemeClr val="tx1"/>
                </a:solidFill>
                <a:latin typeface="+mn-lt"/>
                <a:ea typeface="+mn-ea"/>
                <a:cs typeface="+mn-cs"/>
              </a:rPr>
              <a:t>thinking, communication, collaboration, and creativity. I want you to use and understand the</a:t>
            </a:r>
            <a:r>
              <a:rPr lang="en-US" sz="1200" kern="1200" dirty="0" smtClean="0">
                <a:solidFill>
                  <a:schemeClr val="tx1"/>
                </a:solidFill>
                <a:latin typeface="+mn-lt"/>
                <a:ea typeface="+mn-ea"/>
                <a:cs typeface="+mn-cs"/>
              </a:rPr>
              <a:t> power of SAFARI Montage when integrated into your instruction.</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Not only does video enhance your instructional delivery, it also enhances the learning experiences of your students.</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Here are some research studies that support video in the classroom and why using video is beneficial to learning. </a:t>
            </a:r>
          </a:p>
          <a:p>
            <a:r>
              <a:rPr lang="en-US" sz="1200" kern="1200" dirty="0" err="1" smtClean="0">
                <a:solidFill>
                  <a:schemeClr val="tx1"/>
                </a:solidFill>
                <a:latin typeface="+mn-lt"/>
                <a:ea typeface="+mn-ea"/>
                <a:cs typeface="+mn-cs"/>
              </a:rPr>
              <a:t>Dhingra</a:t>
            </a:r>
            <a:r>
              <a:rPr lang="en-US" sz="1200" kern="1200" dirty="0" smtClean="0">
                <a:solidFill>
                  <a:schemeClr val="tx1"/>
                </a:solidFill>
                <a:latin typeface="+mn-lt"/>
                <a:ea typeface="+mn-ea"/>
                <a:cs typeface="+mn-cs"/>
              </a:rPr>
              <a:t>, Bagel, </a:t>
            </a:r>
            <a:r>
              <a:rPr lang="en-US" sz="1200" kern="1200" dirty="0" err="1" smtClean="0">
                <a:solidFill>
                  <a:schemeClr val="tx1"/>
                </a:solidFill>
                <a:latin typeface="+mn-lt"/>
                <a:ea typeface="+mn-ea"/>
                <a:cs typeface="+mn-cs"/>
              </a:rPr>
              <a:t>Minkel</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Fisch</a:t>
            </a:r>
            <a:r>
              <a:rPr lang="en-US" sz="1200" kern="1200" dirty="0" smtClean="0">
                <a:solidFill>
                  <a:schemeClr val="tx1"/>
                </a:solidFill>
                <a:latin typeface="+mn-lt"/>
                <a:ea typeface="+mn-ea"/>
                <a:cs typeface="+mn-cs"/>
              </a:rPr>
              <a:t> found that content specific videos support learning. </a:t>
            </a:r>
          </a:p>
          <a:p>
            <a:r>
              <a:rPr lang="en-US" sz="1200" b="1" kern="1200" dirty="0" smtClean="0">
                <a:solidFill>
                  <a:schemeClr val="tx1"/>
                </a:solidFill>
                <a:latin typeface="+mn-lt"/>
                <a:ea typeface="+mn-ea"/>
                <a:cs typeface="+mn-cs"/>
              </a:rPr>
              <a:t>In science, video supports understanding of complex ideas and relationships. </a:t>
            </a:r>
          </a:p>
          <a:p>
            <a:r>
              <a:rPr lang="en-US" sz="120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In social studies and history, video supports the development of time, place, and culture.  </a:t>
            </a:r>
          </a:p>
          <a:p>
            <a:r>
              <a:rPr lang="en-US" sz="1200" b="1" kern="1200" dirty="0" smtClean="0">
                <a:solidFill>
                  <a:schemeClr val="tx1"/>
                </a:solidFill>
                <a:latin typeface="+mn-lt"/>
                <a:ea typeface="+mn-ea"/>
                <a:cs typeface="+mn-cs"/>
              </a:rPr>
              <a:t>In language arts, video with captions supports communication skills. An increase in word recognition, comprehension, and identification of story elements increased when viewing media with captions.</a:t>
            </a:r>
          </a:p>
          <a:p>
            <a:r>
              <a:rPr lang="en-US" sz="1200" b="1" kern="1200" dirty="0" smtClean="0">
                <a:solidFill>
                  <a:schemeClr val="tx1"/>
                </a:solidFill>
                <a:latin typeface="+mn-lt"/>
                <a:ea typeface="+mn-ea"/>
                <a:cs typeface="+mn-cs"/>
              </a:rPr>
              <a:t>In math, video fosters positive attitudes toward the content. </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C44A094-D08F-4677-9293-FD70F97AAE9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the 1980s we asked the question “why video?”</a:t>
            </a:r>
          </a:p>
          <a:p>
            <a:r>
              <a:rPr lang="en-US" sz="1200" kern="1200" dirty="0" smtClean="0">
                <a:solidFill>
                  <a:schemeClr val="tx1"/>
                </a:solidFill>
                <a:latin typeface="+mn-lt"/>
                <a:ea typeface="+mn-ea"/>
                <a:cs typeface="+mn-cs"/>
              </a:rPr>
              <a:t>In the 90s we asked the question “what type of video?”</a:t>
            </a:r>
          </a:p>
          <a:p>
            <a:r>
              <a:rPr lang="en-US" sz="1200" kern="1200" dirty="0" smtClean="0">
                <a:solidFill>
                  <a:schemeClr val="tx1"/>
                </a:solidFill>
                <a:latin typeface="+mn-lt"/>
                <a:ea typeface="+mn-ea"/>
                <a:cs typeface="+mn-cs"/>
              </a:rPr>
              <a:t>By the 2005, the question changed again to “how can we use video better?”</a:t>
            </a:r>
          </a:p>
          <a:p>
            <a:r>
              <a:rPr lang="en-US" sz="1200" kern="1200" dirty="0" smtClean="0">
                <a:solidFill>
                  <a:schemeClr val="tx1"/>
                </a:solidFill>
                <a:latin typeface="+mn-lt"/>
                <a:ea typeface="+mn-ea"/>
                <a:cs typeface="+mn-cs"/>
              </a:rPr>
              <a:t>By better we mean, better integrated, more relevant, seamlessly interwoven into the fabric of the lesson…. SAFARI Montage provides that function as it is a total solution for digital curriculum management and presentation. It is a comprehensive system for K-12 districts for digital media distribution throughout the district, visual instruction within the classroom, and control and management of district and local devices. </a:t>
            </a:r>
          </a:p>
          <a:p>
            <a:r>
              <a:rPr lang="en-US" sz="1200" kern="1200" dirty="0" smtClean="0">
                <a:solidFill>
                  <a:schemeClr val="tx1"/>
                </a:solidFill>
                <a:latin typeface="+mn-lt"/>
                <a:ea typeface="+mn-ea"/>
                <a:cs typeface="+mn-cs"/>
              </a:rPr>
              <a:t>Now that we know that the students sitting in front of you are swimming in the digital sea how can we as teachers change the way we teach to support the way they want to learn? One way is to incorporate multimedia into instructional delivery. SAFARI Montage can help teachers use video and other digital assets to create more engaging opportunities for students to learn.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EDB676B-6CF1-499B-8455-A1E9AD4933E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Lampeter-Strausburg</a:t>
            </a:r>
            <a:r>
              <a:rPr lang="en-US" sz="1200" kern="1200" dirty="0" smtClean="0">
                <a:solidFill>
                  <a:schemeClr val="tx1"/>
                </a:solidFill>
                <a:latin typeface="+mn-lt"/>
                <a:ea typeface="+mn-ea"/>
                <a:cs typeface="+mn-cs"/>
              </a:rPr>
              <a:t> &amp; </a:t>
            </a:r>
            <a:r>
              <a:rPr lang="en-US" sz="1200" kern="1200" dirty="0" err="1" smtClean="0">
                <a:solidFill>
                  <a:schemeClr val="tx1"/>
                </a:solidFill>
                <a:latin typeface="+mn-lt"/>
                <a:ea typeface="+mn-ea"/>
                <a:cs typeface="+mn-cs"/>
              </a:rPr>
              <a:t>Eastampton</a:t>
            </a:r>
            <a:r>
              <a:rPr lang="en-US" sz="1200" kern="1200" dirty="0" smtClean="0">
                <a:solidFill>
                  <a:schemeClr val="tx1"/>
                </a:solidFill>
                <a:latin typeface="+mn-lt"/>
                <a:ea typeface="+mn-ea"/>
                <a:cs typeface="+mn-cs"/>
              </a:rPr>
              <a:t>- Today we will review what we have covered in past sessions, pointing out differences</a:t>
            </a:r>
            <a:r>
              <a:rPr lang="en-US" sz="1200" kern="1200" baseline="0" dirty="0" smtClean="0">
                <a:solidFill>
                  <a:schemeClr val="tx1"/>
                </a:solidFill>
                <a:latin typeface="+mn-lt"/>
                <a:ea typeface="+mn-ea"/>
                <a:cs typeface="+mn-cs"/>
              </a:rPr>
              <a:t> in 4.0 and 5.0</a:t>
            </a:r>
          </a:p>
          <a:p>
            <a:r>
              <a:rPr lang="en-US" sz="1200" kern="1200" baseline="0" dirty="0" smtClean="0">
                <a:solidFill>
                  <a:schemeClr val="tx1"/>
                </a:solidFill>
                <a:latin typeface="+mn-lt"/>
                <a:ea typeface="+mn-ea"/>
                <a:cs typeface="+mn-cs"/>
              </a:rPr>
              <a:t>We will review </a:t>
            </a:r>
            <a:r>
              <a:rPr lang="en-US" sz="1200" kern="1200" baseline="0" dirty="0" err="1" smtClean="0">
                <a:solidFill>
                  <a:schemeClr val="tx1"/>
                </a:solidFill>
                <a:latin typeface="+mn-lt"/>
                <a:ea typeface="+mn-ea"/>
                <a:cs typeface="+mn-cs"/>
              </a:rPr>
              <a:t>CreationStation</a:t>
            </a:r>
            <a:r>
              <a:rPr lang="en-US" sz="1200" kern="1200" baseline="0" dirty="0" smtClean="0">
                <a:solidFill>
                  <a:schemeClr val="tx1"/>
                </a:solidFill>
                <a:latin typeface="+mn-lt"/>
                <a:ea typeface="+mn-ea"/>
                <a:cs typeface="+mn-cs"/>
              </a:rPr>
              <a:t> and make sure each of you feels you have the tools to train others in your district.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Norristown - For the rest of this</a:t>
            </a:r>
            <a:r>
              <a:rPr lang="en-US" sz="1200" kern="1200" baseline="0" dirty="0" smtClean="0">
                <a:solidFill>
                  <a:schemeClr val="tx1"/>
                </a:solidFill>
                <a:latin typeface="+mn-lt"/>
                <a:ea typeface="+mn-ea"/>
                <a:cs typeface="+mn-cs"/>
              </a:rPr>
              <a:t> session</a:t>
            </a:r>
            <a:r>
              <a:rPr lang="en-US" sz="1200" kern="1200" dirty="0" smtClean="0">
                <a:solidFill>
                  <a:schemeClr val="tx1"/>
                </a:solidFill>
                <a:latin typeface="+mn-lt"/>
                <a:ea typeface="+mn-ea"/>
                <a:cs typeface="+mn-cs"/>
              </a:rPr>
              <a:t> we will focus on how to use SAFARI Montage digital content to enhance teaching and learning.</a:t>
            </a:r>
          </a:p>
          <a:p>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Finding what you need: Searching 4 ways</a:t>
            </a:r>
          </a:p>
          <a:p>
            <a:pPr lvl="0"/>
            <a:r>
              <a:rPr lang="en-US" sz="1200" kern="1200" dirty="0" smtClean="0">
                <a:solidFill>
                  <a:schemeClr val="tx1"/>
                </a:solidFill>
                <a:latin typeface="+mn-lt"/>
                <a:ea typeface="+mn-ea"/>
                <a:cs typeface="+mn-cs"/>
              </a:rPr>
              <a:t>Playing what you find: Integrated media player and whiteboard</a:t>
            </a:r>
          </a:p>
          <a:p>
            <a:pPr lvl="0"/>
            <a:r>
              <a:rPr lang="en-US" sz="1200" kern="1200" dirty="0" smtClean="0">
                <a:solidFill>
                  <a:schemeClr val="tx1"/>
                </a:solidFill>
                <a:latin typeface="+mn-lt"/>
                <a:ea typeface="+mn-ea"/>
                <a:cs typeface="+mn-cs"/>
              </a:rPr>
              <a:t>Creating a playlist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Sharing your work: School and District</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Uploading Content into </a:t>
            </a:r>
            <a:r>
              <a:rPr lang="en-US" sz="1200" kern="1200" dirty="0" err="1" smtClean="0">
                <a:solidFill>
                  <a:schemeClr val="tx1"/>
                </a:solidFill>
                <a:latin typeface="+mn-lt"/>
                <a:ea typeface="+mn-ea"/>
                <a:cs typeface="+mn-cs"/>
              </a:rPr>
              <a:t>CreationStation</a:t>
            </a:r>
            <a:endParaRPr lang="en-US" sz="1200" kern="120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C44A094-D08F-4677-9293-FD70F97AAE9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SAFARI Montage system comes preloaded with educational video titles that have been hand-picked for their direct application to the curriculum. Selected from the finest educational publishers in the world, the titles included are from series that teachers use, love and respect. Each title is correlated to current state standards and includes metadata which ensures that teachers can find the exact clips they need for instruction. Schlessinger Media titles also include closed captioning, teachers’ guides, and a Spanish language track. </a:t>
            </a:r>
          </a:p>
          <a:p>
            <a:r>
              <a:rPr lang="en-US" sz="1200" kern="1200" dirty="0" smtClean="0">
                <a:solidFill>
                  <a:schemeClr val="tx1"/>
                </a:solidFill>
                <a:latin typeface="+mn-lt"/>
                <a:ea typeface="+mn-ea"/>
                <a:cs typeface="+mn-cs"/>
              </a:rPr>
              <a:t>SAFARI Montage also supports uploading user-created content through the add-on module CreationStation.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Discuss teacher perspective of how easy access to content supports instruction.</a:t>
            </a:r>
          </a:p>
          <a:p>
            <a:r>
              <a:rPr lang="en-US" sz="1200" kern="1200" dirty="0" smtClean="0">
                <a:solidFill>
                  <a:schemeClr val="tx1"/>
                </a:solidFill>
                <a:latin typeface="+mn-lt"/>
                <a:ea typeface="+mn-ea"/>
                <a:cs typeface="+mn-cs"/>
              </a:rPr>
              <a:t>All core content packages are supplemented with images and videos in several free content packages too. So let’s dive in! </a:t>
            </a:r>
          </a:p>
          <a:p>
            <a:r>
              <a:rPr lang="en-US" sz="1200" b="1" kern="1200" dirty="0" smtClean="0">
                <a:solidFill>
                  <a:schemeClr val="tx1"/>
                </a:solidFill>
                <a:latin typeface="+mn-lt"/>
                <a:ea typeface="+mn-ea"/>
                <a:cs typeface="+mn-cs"/>
              </a:rPr>
              <a:t>Go to Safari’s dashboard after instructing how to login.</a:t>
            </a:r>
          </a:p>
        </p:txBody>
      </p:sp>
      <p:sp>
        <p:nvSpPr>
          <p:cNvPr id="4" name="Slide Number Placeholder 3"/>
          <p:cNvSpPr>
            <a:spLocks noGrp="1"/>
          </p:cNvSpPr>
          <p:nvPr>
            <p:ph type="sldNum" sz="quarter" idx="10"/>
          </p:nvPr>
        </p:nvSpPr>
        <p:spPr/>
        <p:txBody>
          <a:bodyPr/>
          <a:lstStyle/>
          <a:p>
            <a:fld id="{BC44A094-D08F-4677-9293-FD70F97AAE9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Model logging</a:t>
            </a:r>
            <a:r>
              <a:rPr lang="en-US" baseline="0" dirty="0" smtClean="0"/>
              <a:t> in, discuss all parts of the dashboard flip to this slide to check for </a:t>
            </a:r>
            <a:r>
              <a:rPr lang="en-US" baseline="0" dirty="0" err="1" smtClean="0"/>
              <a:t>undersatnding</a:t>
            </a:r>
            <a:r>
              <a:rPr lang="en-US" baseline="0" dirty="0" smtClean="0"/>
              <a:t> (CFUN)</a:t>
            </a:r>
            <a:endParaRPr lang="en-US" dirty="0" smtClean="0"/>
          </a:p>
          <a:p>
            <a:pPr marL="228600" indent="-228600">
              <a:buAutoNum type="arabicPeriod"/>
            </a:pPr>
            <a:endParaRPr lang="en-US" dirty="0" smtClean="0"/>
          </a:p>
          <a:p>
            <a:pPr marL="228600" indent="-228600">
              <a:buAutoNum type="arabicPeriod"/>
            </a:pPr>
            <a:r>
              <a:rPr lang="en-US" dirty="0" err="1" smtClean="0"/>
              <a:t>url</a:t>
            </a:r>
            <a:r>
              <a:rPr lang="en-US" dirty="0" smtClean="0"/>
              <a:t> and username/password</a:t>
            </a:r>
          </a:p>
          <a:p>
            <a:pPr marL="228600" indent="-228600">
              <a:buAutoNum type="arabicPeriod"/>
            </a:pPr>
            <a:r>
              <a:rPr lang="en-US" dirty="0" smtClean="0"/>
              <a:t>Dashboard, interface for the system</a:t>
            </a:r>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Continue  by demonstrating the four different ways to search, then pause and use slide for CFUN.</a:t>
            </a:r>
          </a:p>
          <a:p>
            <a:pPr marL="228600" indent="-228600">
              <a:buAutoNum type="arabicPeriod"/>
            </a:pPr>
            <a:endParaRPr lang="en-US" dirty="0" smtClean="0"/>
          </a:p>
          <a:p>
            <a:pPr marL="228600" indent="-228600">
              <a:buAutoNum type="arabicPeriod"/>
            </a:pPr>
            <a:r>
              <a:rPr lang="en-US" dirty="0" smtClean="0"/>
              <a:t>Answers will vary, reiterate to use grade range limiting judiciously as content above and below could be instructionally relevant</a:t>
            </a:r>
          </a:p>
          <a:p>
            <a:pPr marL="228600" indent="-228600">
              <a:buAutoNum type="arabicPeriod"/>
            </a:pPr>
            <a:r>
              <a:rPr lang="en-US" dirty="0" smtClean="0"/>
              <a:t>Keyword, no limiting</a:t>
            </a:r>
            <a:r>
              <a:rPr lang="en-US" baseline="0" dirty="0" smtClean="0"/>
              <a:t> factors</a:t>
            </a:r>
          </a:p>
          <a:p>
            <a:pPr marL="228600" indent="-228600">
              <a:buAutoNum type="arabicPeriod"/>
            </a:pPr>
            <a:r>
              <a:rPr lang="en-US" baseline="0" dirty="0" smtClean="0"/>
              <a:t>Blank keyword, choose publisher</a:t>
            </a:r>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After</a:t>
            </a:r>
            <a:r>
              <a:rPr lang="en-US" baseline="0" dirty="0" smtClean="0"/>
              <a:t> pointing out all the information in the video record and the action buttons allow time to explore and use these questions for CFUN</a:t>
            </a:r>
            <a:endParaRPr lang="en-US" dirty="0" smtClean="0"/>
          </a:p>
          <a:p>
            <a:pPr marL="228600" indent="-228600">
              <a:buAutoNum type="arabicPeriod"/>
            </a:pPr>
            <a:r>
              <a:rPr lang="en-US" dirty="0" smtClean="0"/>
              <a:t>Instructional time, specific learning goal</a:t>
            </a:r>
          </a:p>
          <a:p>
            <a:pPr marL="228600" indent="-228600">
              <a:buAutoNum type="arabicPeriod"/>
            </a:pPr>
            <a:r>
              <a:rPr lang="en-US" dirty="0" smtClean="0"/>
              <a:t>Answers may vary, point out speed control, dual</a:t>
            </a:r>
            <a:r>
              <a:rPr lang="en-US" baseline="0" dirty="0" smtClean="0"/>
              <a:t> language, closed caption</a:t>
            </a:r>
          </a:p>
          <a:p>
            <a:pPr marL="228600" indent="-228600">
              <a:buAutoNum type="arabicPeriod"/>
            </a:pPr>
            <a:r>
              <a:rPr lang="en-US" baseline="0" dirty="0" smtClean="0"/>
              <a:t>Permanent links</a:t>
            </a:r>
          </a:p>
        </p:txBody>
      </p:sp>
      <p:sp>
        <p:nvSpPr>
          <p:cNvPr id="4" name="Slide Number Placeholder 3"/>
          <p:cNvSpPr>
            <a:spLocks noGrp="1"/>
          </p:cNvSpPr>
          <p:nvPr>
            <p:ph type="sldNum" sz="quarter" idx="10"/>
          </p:nvPr>
        </p:nvSpPr>
        <p:spPr/>
        <p:txBody>
          <a:bodyPr/>
          <a:lstStyle/>
          <a:p>
            <a:fld id="{BC44A094-D08F-4677-9293-FD70F97AAE9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this slide to begin section</a:t>
            </a:r>
            <a:r>
              <a:rPr lang="en-US" baseline="0" dirty="0" smtClean="0"/>
              <a:t> on Playlists.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Playlists allow the organization of digital media for easy playback in the classroom. Creating a Playlist requires some initial consideration of how the Playlist will be used for teaching and learning. Depending on your goals for the Playlist, different content may be added, or the organization may vary. Some purposes of Playlist creation could include:</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Idea Playlist – Introduction of new concept (Cells &amp; Homeostasis 2011)</a:t>
            </a:r>
          </a:p>
          <a:p>
            <a:r>
              <a:rPr lang="en-US" sz="1200" kern="1200" dirty="0" smtClean="0">
                <a:solidFill>
                  <a:schemeClr val="tx1"/>
                </a:solidFill>
                <a:latin typeface="+mn-lt"/>
                <a:ea typeface="+mn-ea"/>
                <a:cs typeface="+mn-cs"/>
              </a:rPr>
              <a:t>Lesson Playlist - Differentiated Instruction (Saguaro Cactus 2011)</a:t>
            </a:r>
          </a:p>
          <a:p>
            <a:r>
              <a:rPr lang="en-US" sz="1200" kern="1200" dirty="0" smtClean="0">
                <a:solidFill>
                  <a:schemeClr val="tx1"/>
                </a:solidFill>
                <a:latin typeface="+mn-lt"/>
                <a:ea typeface="+mn-ea"/>
                <a:cs typeface="+mn-cs"/>
              </a:rPr>
              <a:t>Resource Playlist – Review or Remediation (Electricity &amp; Magnetism 2011)</a:t>
            </a:r>
          </a:p>
          <a:p>
            <a:r>
              <a:rPr lang="en-US" sz="1200" kern="1200" dirty="0" smtClean="0">
                <a:solidFill>
                  <a:schemeClr val="tx1"/>
                </a:solidFill>
                <a:latin typeface="+mn-lt"/>
                <a:ea typeface="+mn-ea"/>
                <a:cs typeface="+mn-cs"/>
              </a:rPr>
              <a:t>Master Playlist – Repository of all digital content on a specific topic (Circulatory System 2011)</a:t>
            </a:r>
          </a:p>
          <a:p>
            <a:r>
              <a:rPr lang="en-US" sz="1200" kern="1200" dirty="0" smtClean="0">
                <a:solidFill>
                  <a:schemeClr val="tx1"/>
                </a:solidFill>
                <a:latin typeface="+mn-lt"/>
                <a:ea typeface="+mn-ea"/>
                <a:cs typeface="+mn-cs"/>
              </a:rPr>
              <a:t>Professional Development Playlist – staff development (examples in WS 2)</a:t>
            </a:r>
          </a:p>
          <a:p>
            <a:r>
              <a:rPr lang="en-US" sz="1200" kern="1200" dirty="0" smtClean="0">
                <a:solidFill>
                  <a:schemeClr val="tx1"/>
                </a:solidFill>
                <a:latin typeface="+mn-lt"/>
                <a:ea typeface="+mn-ea"/>
                <a:cs typeface="+mn-cs"/>
              </a:rPr>
              <a:t>Independent Student Work (Percents 2011)</a:t>
            </a:r>
          </a:p>
          <a:p>
            <a:r>
              <a:rPr lang="en-US" sz="1200" kern="1200" dirty="0" smtClean="0">
                <a:solidFill>
                  <a:schemeClr val="tx1"/>
                </a:solidFill>
                <a:latin typeface="+mn-lt"/>
                <a:ea typeface="+mn-ea"/>
                <a:cs typeface="+mn-cs"/>
              </a:rPr>
              <a:t>Group Student Work (Fun with Folktales 2011)</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dirty="0" smtClean="0">
                <a:solidFill>
                  <a:srgbClr val="000066"/>
                </a:solidFill>
                <a:latin typeface="Verdana" charset="0"/>
              </a:rPr>
              <a:t>Ask:</a:t>
            </a:r>
          </a:p>
          <a:p>
            <a:r>
              <a:rPr lang="en-AU" sz="1200" dirty="0" smtClean="0">
                <a:solidFill>
                  <a:srgbClr val="000066"/>
                </a:solidFill>
                <a:latin typeface="Verdana" charset="0"/>
              </a:rPr>
              <a:t>Think about your school or</a:t>
            </a:r>
            <a:r>
              <a:rPr lang="en-AU" sz="1200" baseline="0" dirty="0" smtClean="0">
                <a:solidFill>
                  <a:srgbClr val="000066"/>
                </a:solidFill>
                <a:latin typeface="Verdana" charset="0"/>
              </a:rPr>
              <a:t> district. Is it</a:t>
            </a:r>
            <a:r>
              <a:rPr lang="en-AU" sz="1200" dirty="0" smtClean="0">
                <a:solidFill>
                  <a:srgbClr val="000066"/>
                </a:solidFill>
                <a:latin typeface="Verdana" charset="0"/>
              </a:rPr>
              <a:t> committed to a curriculum rich with visual literacy? I think we can answer yes that is why you have Safari</a:t>
            </a:r>
            <a:r>
              <a:rPr lang="en-AU" sz="1200" baseline="0" dirty="0" smtClean="0">
                <a:solidFill>
                  <a:srgbClr val="000066"/>
                </a:solidFill>
                <a:latin typeface="Verdana" charset="0"/>
              </a:rPr>
              <a:t> Montage at your fingertips.</a:t>
            </a:r>
            <a:endParaRPr lang="en-AU" sz="1200" dirty="0">
              <a:solidFill>
                <a:srgbClr val="000066"/>
              </a:solidFill>
              <a:latin typeface="Verdana" charset="0"/>
            </a:endParaRPr>
          </a:p>
        </p:txBody>
      </p:sp>
      <p:sp>
        <p:nvSpPr>
          <p:cNvPr id="4" name="Slide Number Placeholder 3"/>
          <p:cNvSpPr>
            <a:spLocks noGrp="1"/>
          </p:cNvSpPr>
          <p:nvPr>
            <p:ph type="sldNum" sz="quarter" idx="10"/>
          </p:nvPr>
        </p:nvSpPr>
        <p:spPr/>
        <p:txBody>
          <a:bodyPr/>
          <a:lstStyle/>
          <a:p>
            <a:fld id="{BEDB676B-6CF1-499B-8455-A1E9AD4933E3}"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the three slides on playlist model creating a playlist and allow time for participants to work on their own. Use the next slide to CFUN</a:t>
            </a:r>
          </a:p>
          <a:p>
            <a:r>
              <a:rPr lang="en-US" sz="1200" kern="1200" dirty="0" smtClean="0">
                <a:solidFill>
                  <a:schemeClr val="tx1"/>
                </a:solidFill>
                <a:latin typeface="+mn-lt"/>
                <a:ea typeface="+mn-ea"/>
                <a:cs typeface="+mn-cs"/>
              </a:rPr>
              <a:t>It is also important to think how your playlist content can support the National Education Standards too. </a:t>
            </a:r>
          </a:p>
          <a:p>
            <a:r>
              <a:rPr lang="en-US" sz="1200" kern="1200" dirty="0" smtClean="0">
                <a:solidFill>
                  <a:schemeClr val="tx1"/>
                </a:solidFill>
                <a:latin typeface="+mn-lt"/>
                <a:ea typeface="+mn-ea"/>
                <a:cs typeface="+mn-cs"/>
              </a:rPr>
              <a:t>The new standards identify several higher-order thinking skills and digital citizenship as critical for students to learn effectively for a lifetime and live productively in our emerging global society. These areas include the ability to:</a:t>
            </a:r>
          </a:p>
          <a:p>
            <a:pPr lvl="0"/>
            <a:r>
              <a:rPr lang="en-US" sz="1200" kern="1200" dirty="0" smtClean="0">
                <a:solidFill>
                  <a:schemeClr val="tx1"/>
                </a:solidFill>
                <a:latin typeface="+mn-lt"/>
                <a:ea typeface="+mn-ea"/>
                <a:cs typeface="+mn-cs"/>
              </a:rPr>
              <a:t>Demonstrate creativity and innovation</a:t>
            </a:r>
          </a:p>
          <a:p>
            <a:pPr lvl="0"/>
            <a:r>
              <a:rPr lang="en-US" sz="1200" kern="1200" dirty="0" smtClean="0">
                <a:solidFill>
                  <a:schemeClr val="tx1"/>
                </a:solidFill>
                <a:latin typeface="+mn-lt"/>
                <a:ea typeface="+mn-ea"/>
                <a:cs typeface="+mn-cs"/>
              </a:rPr>
              <a:t>Communicate and collaborate</a:t>
            </a:r>
          </a:p>
          <a:p>
            <a:pPr lvl="0"/>
            <a:r>
              <a:rPr lang="en-US" sz="1200" kern="1200" dirty="0" smtClean="0">
                <a:solidFill>
                  <a:schemeClr val="tx1"/>
                </a:solidFill>
                <a:latin typeface="+mn-lt"/>
                <a:ea typeface="+mn-ea"/>
                <a:cs typeface="+mn-cs"/>
              </a:rPr>
              <a:t>Conduct research and use information</a:t>
            </a:r>
          </a:p>
          <a:p>
            <a:pPr lvl="0"/>
            <a:r>
              <a:rPr lang="en-US" sz="1200" kern="1200" dirty="0" smtClean="0">
                <a:solidFill>
                  <a:schemeClr val="tx1"/>
                </a:solidFill>
                <a:latin typeface="+mn-lt"/>
                <a:ea typeface="+mn-ea"/>
                <a:cs typeface="+mn-cs"/>
              </a:rPr>
              <a:t>Think critically, solve problems, and make decisions</a:t>
            </a:r>
          </a:p>
          <a:p>
            <a:pPr lvl="0"/>
            <a:r>
              <a:rPr lang="en-US" sz="1200" kern="1200" dirty="0" smtClean="0">
                <a:solidFill>
                  <a:schemeClr val="tx1"/>
                </a:solidFill>
                <a:latin typeface="+mn-lt"/>
                <a:ea typeface="+mn-ea"/>
                <a:cs typeface="+mn-cs"/>
              </a:rPr>
              <a:t>Use technology effectively and productively</a:t>
            </a:r>
          </a:p>
          <a:p>
            <a:r>
              <a:rPr lang="en-US" sz="1200" kern="1200" dirty="0" smtClean="0">
                <a:solidFill>
                  <a:schemeClr val="tx1"/>
                </a:solidFill>
                <a:latin typeface="+mn-lt"/>
                <a:ea typeface="+mn-ea"/>
                <a:cs typeface="+mn-cs"/>
              </a:rPr>
              <a:t>[note a playlist aligned to NETS] – Alternative Energy 2011 </a:t>
            </a:r>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Adding comments to each individual digital asset will set the tone for the purpose of the playlist. Did you create a playlist for independent student work? Perhaps you want to include specific student instruction, or an essential question.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Did you create a playlist for instruction? Then you may want to include comments to help the teacher focus on why the asset is being used.</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dashboard, active playlist</a:t>
            </a:r>
          </a:p>
          <a:p>
            <a:pPr marL="228600" indent="-228600">
              <a:buAutoNum type="arabicPeriod"/>
            </a:pPr>
            <a:r>
              <a:rPr lang="en-US" dirty="0" smtClean="0"/>
              <a:t>Permanent links</a:t>
            </a:r>
          </a:p>
          <a:p>
            <a:pPr marL="228600" indent="-228600">
              <a:buAutoNum type="arabicPeriod"/>
            </a:pPr>
            <a:r>
              <a:rPr lang="en-US" dirty="0" smtClean="0"/>
              <a:t>Export/import</a:t>
            </a:r>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CREATION</a:t>
            </a:r>
            <a:r>
              <a:rPr lang="en-US" sz="1200" kern="1200" baseline="0" dirty="0" smtClean="0">
                <a:solidFill>
                  <a:schemeClr val="tx1"/>
                </a:solidFill>
                <a:latin typeface="+mn-lt"/>
                <a:ea typeface="+mn-ea"/>
                <a:cs typeface="+mn-cs"/>
              </a:rPr>
              <a:t> STATION (maybe take a break before beginning CS)</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Creation Station is a software module licensed by your school which allows for the upload and management of digital content, such as video, documents, interactive whiteboard files, or web links. Content can be shared to a school or when used in conjunction with WAN manager, published to the district. This digital content is then integrated into SAFARI Montage and becomes fully searchable. Content, once uploaded, can be meta-tagged with grade ranges, descriptions, correlated to state standards, and designated for home access. </a:t>
            </a:r>
          </a:p>
          <a:p>
            <a:r>
              <a:rPr lang="en-US" sz="1200" kern="1200" dirty="0" smtClean="0">
                <a:solidFill>
                  <a:schemeClr val="tx1"/>
                </a:solidFill>
                <a:latin typeface="+mn-lt"/>
                <a:ea typeface="+mn-ea"/>
                <a:cs typeface="+mn-cs"/>
              </a:rPr>
              <a:t>CreationStation can be accessed from the logo on the SAFARI Montage Dashboard page. This brings the user to the CreationStation media upload page. </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Remember that SAFARI Montage has many instructional advantages and using video content fosters higher order thinking skills. </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Teacher – can upload IWB files</a:t>
            </a:r>
          </a:p>
          <a:p>
            <a:r>
              <a:rPr lang="en-US" sz="1200" kern="1200" dirty="0" smtClean="0">
                <a:solidFill>
                  <a:schemeClr val="tx1"/>
                </a:solidFill>
                <a:latin typeface="+mn-lt"/>
                <a:ea typeface="+mn-ea"/>
                <a:cs typeface="+mn-cs"/>
              </a:rPr>
              <a:t>Teacher with upload – can upload all supported file types</a:t>
            </a:r>
          </a:p>
          <a:p>
            <a:r>
              <a:rPr lang="en-US" sz="1200" kern="1200" dirty="0" smtClean="0">
                <a:solidFill>
                  <a:schemeClr val="tx1"/>
                </a:solidFill>
                <a:latin typeface="+mn-lt"/>
                <a:ea typeface="+mn-ea"/>
                <a:cs typeface="+mn-cs"/>
              </a:rPr>
              <a:t>Discuss that this is an individual district’s decision. Talk about what and why your district has all teachers with upload.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C44A094-D08F-4677-9293-FD70F97AAE9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CreationStation supports over 40 different file formats, dependent on what version of the software is on the system and what preferences are set for individual users.</a:t>
            </a:r>
          </a:p>
          <a:p>
            <a:endParaRPr lang="en-US" dirty="0" smtClean="0"/>
          </a:p>
          <a:p>
            <a:r>
              <a:rPr lang="en-US" dirty="0" smtClean="0"/>
              <a:t>[back to demo]</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After modeling Creation Station use questions to CFUN</a:t>
            </a:r>
          </a:p>
          <a:p>
            <a:pPr marL="228600" indent="-228600">
              <a:buAutoNum type="arabicPeriod"/>
            </a:pPr>
            <a:endParaRPr lang="en-US" dirty="0" smtClean="0"/>
          </a:p>
          <a:p>
            <a:pPr marL="228600" indent="-228600">
              <a:buAutoNum type="arabicPeriod"/>
            </a:pPr>
            <a:r>
              <a:rPr lang="en-US" dirty="0" smtClean="0"/>
              <a:t>Upload and manage user created digital</a:t>
            </a:r>
            <a:r>
              <a:rPr lang="en-US" baseline="0" dirty="0" smtClean="0"/>
              <a:t> content</a:t>
            </a:r>
          </a:p>
          <a:p>
            <a:pPr marL="228600" indent="-228600">
              <a:buAutoNum type="arabicPeriod"/>
            </a:pPr>
            <a:r>
              <a:rPr lang="en-US" baseline="0" dirty="0" smtClean="0"/>
              <a:t>To ensure </a:t>
            </a:r>
            <a:r>
              <a:rPr lang="en-US" baseline="0" dirty="0" err="1" smtClean="0"/>
              <a:t>searchability</a:t>
            </a:r>
            <a:r>
              <a:rPr lang="en-US" baseline="0" dirty="0" smtClean="0"/>
              <a:t> of content</a:t>
            </a:r>
          </a:p>
          <a:p>
            <a:pPr marL="228600" indent="-228600">
              <a:buAutoNum type="arabicPeriod"/>
            </a:pPr>
            <a:r>
              <a:rPr lang="en-US" baseline="0" dirty="0" smtClean="0"/>
              <a:t>Teacher – IWB, teacher w/ upload – ALL</a:t>
            </a:r>
          </a:p>
          <a:p>
            <a:pPr marL="228600" indent="-228600">
              <a:buAutoNum type="arabicPeriod"/>
            </a:pPr>
            <a:r>
              <a:rPr lang="en-US" baseline="0" dirty="0" smtClean="0"/>
              <a:t>Share to school use the icon or in the edit table, share to district – once shared to school, edit, choose district from drop down menu.</a:t>
            </a:r>
          </a:p>
          <a:p>
            <a:pPr marL="228600" indent="-228600">
              <a:buNone/>
            </a:pPr>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today are growing up in a world vastly different than the one we grew up in. They understand technologies faster than we do. Not only do they understand them, but those digital devices and technologies are an integral part of their daily existence.</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Share some changes.</a:t>
            </a:r>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We</a:t>
            </a:r>
            <a:r>
              <a:rPr lang="en-US" sz="1200" kern="1200" baseline="0" dirty="0" smtClean="0">
                <a:solidFill>
                  <a:schemeClr val="tx1"/>
                </a:solidFill>
                <a:latin typeface="+mn-lt"/>
                <a:ea typeface="+mn-ea"/>
                <a:cs typeface="+mn-cs"/>
              </a:rPr>
              <a:t> can compare our experiences with today’s students.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According to Marc </a:t>
            </a:r>
            <a:r>
              <a:rPr lang="en-US" sz="1200" kern="1200" dirty="0" err="1" smtClean="0">
                <a:solidFill>
                  <a:schemeClr val="tx1"/>
                </a:solidFill>
                <a:latin typeface="+mn-lt"/>
                <a:ea typeface="+mn-ea"/>
                <a:cs typeface="+mn-cs"/>
              </a:rPr>
              <a:t>Prensky</a:t>
            </a:r>
            <a:r>
              <a:rPr lang="en-US" sz="1200" kern="1200" dirty="0" smtClean="0">
                <a:solidFill>
                  <a:schemeClr val="tx1"/>
                </a:solidFill>
                <a:latin typeface="+mn-lt"/>
                <a:ea typeface="+mn-ea"/>
                <a:cs typeface="+mn-cs"/>
              </a:rPr>
              <a:t> (2006) – who coined the terms “digital natives” and “digital immigrants” </a:t>
            </a:r>
          </a:p>
          <a:p>
            <a:r>
              <a:rPr lang="en-US" sz="1200" kern="1200" dirty="0" smtClean="0">
                <a:solidFill>
                  <a:schemeClr val="tx1"/>
                </a:solidFill>
                <a:latin typeface="+mn-lt"/>
                <a:ea typeface="+mn-ea"/>
                <a:cs typeface="+mn-cs"/>
              </a:rPr>
              <a:t>By the age of 21 most kids will have:</a:t>
            </a:r>
          </a:p>
          <a:p>
            <a:pPr lvl="0"/>
            <a:r>
              <a:rPr lang="en-US" sz="1200" kern="1200" dirty="0" smtClean="0">
                <a:solidFill>
                  <a:schemeClr val="tx1"/>
                </a:solidFill>
                <a:latin typeface="+mn-lt"/>
                <a:ea typeface="+mn-ea"/>
                <a:cs typeface="+mn-cs"/>
              </a:rPr>
              <a:t>Spent 10,000 hours talking on the phone sending and receiving 250,000 emails, text, and instant messages</a:t>
            </a:r>
          </a:p>
          <a:p>
            <a:pPr lvl="0"/>
            <a:r>
              <a:rPr lang="en-US" sz="1200" kern="1200" dirty="0" smtClean="0">
                <a:solidFill>
                  <a:schemeClr val="tx1"/>
                </a:solidFill>
                <a:latin typeface="+mn-lt"/>
                <a:ea typeface="+mn-ea"/>
                <a:cs typeface="+mn-cs"/>
              </a:rPr>
              <a:t>Played more than 10,000 hours of video games</a:t>
            </a:r>
          </a:p>
          <a:p>
            <a:pPr lvl="0"/>
            <a:r>
              <a:rPr lang="en-US" sz="1200" kern="1200" dirty="0" smtClean="0">
                <a:solidFill>
                  <a:schemeClr val="tx1"/>
                </a:solidFill>
                <a:latin typeface="+mn-lt"/>
                <a:ea typeface="+mn-ea"/>
                <a:cs typeface="+mn-cs"/>
              </a:rPr>
              <a:t>Watched more than 20,000 hours of TV including more than 500,000 commercials</a:t>
            </a:r>
          </a:p>
          <a:p>
            <a:r>
              <a:rPr lang="en-US" sz="1200" kern="1200" dirty="0" smtClean="0">
                <a:solidFill>
                  <a:schemeClr val="tx1"/>
                </a:solidFill>
                <a:latin typeface="+mn-lt"/>
                <a:ea typeface="+mn-ea"/>
                <a:cs typeface="+mn-cs"/>
              </a:rPr>
              <a:t>This means for the average adolescent by the time they reach 21 years of age they will have spent ¼ of their total living hours immersed in technology.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C44A094-D08F-4677-9293-FD70F97AAE9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We need to reshape </a:t>
            </a:r>
            <a:r>
              <a:rPr lang="en-US" sz="1200" b="1" kern="1200" dirty="0" smtClean="0">
                <a:solidFill>
                  <a:schemeClr val="tx1"/>
                </a:solidFill>
                <a:latin typeface="+mn-lt"/>
                <a:ea typeface="+mn-ea"/>
                <a:cs typeface="+mn-cs"/>
              </a:rPr>
              <a:t>part</a:t>
            </a:r>
            <a:r>
              <a:rPr lang="en-US" sz="1200" b="1" kern="1200" baseline="0" dirty="0" smtClean="0">
                <a:solidFill>
                  <a:schemeClr val="tx1"/>
                </a:solidFill>
                <a:latin typeface="+mn-lt"/>
                <a:ea typeface="+mn-ea"/>
                <a:cs typeface="+mn-cs"/>
              </a:rPr>
              <a:t> of </a:t>
            </a:r>
            <a:r>
              <a:rPr lang="en-US" sz="1200" kern="1200" dirty="0" smtClean="0">
                <a:solidFill>
                  <a:schemeClr val="tx1"/>
                </a:solidFill>
                <a:latin typeface="+mn-lt"/>
                <a:ea typeface="+mn-ea"/>
                <a:cs typeface="+mn-cs"/>
              </a:rPr>
              <a:t>the classroom experience to address the digital learning styles and preferences of the digital generation. One way to do that is to include more video and interactive content into curriculum and instruction. </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Digital learners prefer to process pictures, sounds, color, and video before text (Jukes, McCain, Crockett, 2010). They want text to support more detail to what was first experienced as image or video. </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Safari Montage</a:t>
            </a:r>
            <a:r>
              <a:rPr lang="en-US" sz="1200" kern="1200" baseline="0" dirty="0" smtClean="0">
                <a:solidFill>
                  <a:schemeClr val="tx1"/>
                </a:solidFill>
                <a:latin typeface="+mn-lt"/>
                <a:ea typeface="+mn-ea"/>
                <a:cs typeface="+mn-cs"/>
              </a:rPr>
              <a:t> allows the teacher to use video easily.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Here are a few ideas about why using video in the classroom is advantageous.</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8/1/11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8/1/11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8/1/11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pic>
        <p:nvPicPr>
          <p:cNvPr id="8" name="Picture 3" descr="\\Ice\Data\Shared_Resource\CREATIVE\Presentations\Staff_ppts\NCCE_Technology\images\footer.jpg"/>
          <p:cNvPicPr>
            <a:picLocks noChangeAspect="1" noChangeArrowheads="1"/>
          </p:cNvPicPr>
          <p:nvPr userDrawn="1"/>
        </p:nvPicPr>
        <p:blipFill>
          <a:blip r:embed="rId3" cstate="print"/>
          <a:srcRect/>
          <a:stretch>
            <a:fillRect/>
          </a:stretch>
        </p:blipFill>
        <p:spPr bwMode="auto">
          <a:xfrm>
            <a:off x="5572125" y="6277570"/>
            <a:ext cx="3571875" cy="580430"/>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3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4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6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8/1/11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2B6D56-7341-44AA-ACAD-502203456A08}" type="datetimeFigureOut">
              <a:rPr lang="en-US" smtClean="0"/>
              <a:pPr/>
              <a:t>8/1/11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2B6D56-7341-44AA-ACAD-502203456A08}" type="datetimeFigureOut">
              <a:rPr lang="en-US" smtClean="0"/>
              <a:pPr/>
              <a:t>8/1/11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2B6D56-7341-44AA-ACAD-502203456A08}" type="datetimeFigureOut">
              <a:rPr lang="en-US" smtClean="0"/>
              <a:pPr/>
              <a:t>8/1/11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2B6D56-7341-44AA-ACAD-502203456A08}" type="datetimeFigureOut">
              <a:rPr lang="en-US" smtClean="0"/>
              <a:pPr/>
              <a:t>8/1/11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2B6D56-7341-44AA-ACAD-502203456A08}" type="datetimeFigureOut">
              <a:rPr lang="en-US" smtClean="0"/>
              <a:pPr/>
              <a:t>8/1/11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2B6D56-7341-44AA-ACAD-502203456A08}" type="datetimeFigureOut">
              <a:rPr lang="en-US" smtClean="0"/>
              <a:pPr/>
              <a:t>8/1/11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2B6D56-7341-44AA-ACAD-502203456A08}" type="datetimeFigureOut">
              <a:rPr lang="en-US" smtClean="0"/>
              <a:pPr/>
              <a:t>8/1/11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6D56-7341-44AA-ACAD-502203456A08}" type="datetimeFigureOut">
              <a:rPr lang="en-US" smtClean="0"/>
              <a:pPr/>
              <a:t>8/1/11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910FE4-D8A3-4ECC-9F7E-3503B1409A0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7"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1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df"/><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_bg.png"/>
          <p:cNvPicPr>
            <a:picLocks noChangeAspect="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val="0"/>
              </a:ext>
            </a:extLst>
          </a:blip>
          <a:stretch>
            <a:fillRect/>
          </a:stretch>
        </p:blipFill>
        <p:spPr>
          <a:xfrm>
            <a:off x="0" y="0"/>
            <a:ext cx="9144000" cy="6854932"/>
          </a:xfrm>
          <a:prstGeom prst="rect">
            <a:avLst/>
          </a:prstGeom>
        </p:spPr>
      </p:pic>
      <p:sp>
        <p:nvSpPr>
          <p:cNvPr id="7" name="Subtitle 2"/>
          <p:cNvSpPr>
            <a:spLocks noGrp="1"/>
          </p:cNvSpPr>
          <p:nvPr>
            <p:ph type="subTitle" idx="1"/>
          </p:nvPr>
        </p:nvSpPr>
        <p:spPr>
          <a:xfrm>
            <a:off x="3578" y="4648200"/>
            <a:ext cx="9144000" cy="1979538"/>
          </a:xfrm>
        </p:spPr>
        <p:txBody>
          <a:bodyPr>
            <a:normAutofit/>
          </a:bodyPr>
          <a:lstStyle/>
          <a:p>
            <a:r>
              <a:rPr lang="en-US" dirty="0" smtClean="0">
                <a:solidFill>
                  <a:schemeClr val="bg1"/>
                </a:solidFill>
                <a:latin typeface="+mj-lt"/>
                <a:cs typeface="Trebuchet MS"/>
              </a:rPr>
              <a:t>5.0 Workshop</a:t>
            </a:r>
          </a:p>
          <a:p>
            <a:r>
              <a:rPr lang="en-US" dirty="0" smtClean="0">
                <a:solidFill>
                  <a:schemeClr val="bg1"/>
                </a:solidFill>
                <a:latin typeface="+mj-lt"/>
                <a:cs typeface="Trebuchet MS"/>
              </a:rPr>
              <a:t>Judi Boswell</a:t>
            </a:r>
          </a:p>
          <a:p>
            <a:r>
              <a:rPr lang="en-US" sz="1400" dirty="0" smtClean="0">
                <a:solidFill>
                  <a:schemeClr val="bg1"/>
                </a:solidFill>
                <a:latin typeface="+mj-lt"/>
                <a:cs typeface="Trebuchet MS"/>
              </a:rPr>
              <a:t>Some slides adapted from</a:t>
            </a:r>
          </a:p>
          <a:p>
            <a:r>
              <a:rPr lang="en-US" sz="1400" dirty="0" smtClean="0">
                <a:solidFill>
                  <a:schemeClr val="bg1"/>
                </a:solidFill>
                <a:latin typeface="+mj-lt"/>
                <a:cs typeface="Trebuchet MS"/>
              </a:rPr>
              <a:t>Carolyn </a:t>
            </a:r>
            <a:r>
              <a:rPr lang="en-US" sz="1400" dirty="0" err="1" smtClean="0">
                <a:solidFill>
                  <a:schemeClr val="bg1"/>
                </a:solidFill>
                <a:latin typeface="+mj-lt"/>
                <a:cs typeface="Trebuchet MS"/>
              </a:rPr>
              <a:t>Faulker-Beitzel</a:t>
            </a:r>
            <a:endParaRPr lang="en-US" sz="1400" dirty="0" smtClean="0">
              <a:solidFill>
                <a:schemeClr val="bg1"/>
              </a:solidFill>
              <a:latin typeface="+mj-lt"/>
              <a:cs typeface="Trebuchet MS"/>
            </a:endParaRPr>
          </a:p>
          <a:p>
            <a:r>
              <a:rPr lang="en-US" sz="1400" dirty="0" smtClean="0">
                <a:solidFill>
                  <a:schemeClr val="bg1"/>
                </a:solidFill>
                <a:latin typeface="+mj-lt"/>
                <a:cs typeface="Trebuchet MS"/>
              </a:rPr>
              <a:t>Curriculum Director, Safari Montage</a:t>
            </a:r>
          </a:p>
          <a:p>
            <a:endParaRPr lang="en-US" sz="1400" dirty="0" smtClean="0">
              <a:solidFill>
                <a:schemeClr val="bg1"/>
              </a:solidFill>
              <a:latin typeface="+mj-lt"/>
              <a:cs typeface="Trebuchet M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2705477" y="2453881"/>
            <a:ext cx="4249438" cy="3323977"/>
          </a:xfrm>
          <a:prstGeom prst="rect">
            <a:avLst/>
          </a:prstGeom>
        </p:spPr>
        <p:txBody>
          <a:bodyPr wrap="square" lIns="91429" tIns="45715" rIns="91429" bIns="45715">
            <a:spAutoFit/>
          </a:bodyPr>
          <a:lstStyle/>
          <a:p>
            <a:pPr>
              <a:spcAft>
                <a:spcPts val="2100"/>
              </a:spcAft>
            </a:pPr>
            <a:r>
              <a:rPr lang="en-US" sz="2800" dirty="0" smtClean="0">
                <a:cs typeface="Arial" pitchFamily="34" charset="0"/>
              </a:rPr>
              <a:t>Predicting</a:t>
            </a:r>
          </a:p>
          <a:p>
            <a:pPr>
              <a:spcAft>
                <a:spcPts val="2100"/>
              </a:spcAft>
            </a:pPr>
            <a:r>
              <a:rPr lang="en-US" sz="2800" dirty="0" smtClean="0">
                <a:cs typeface="Arial" pitchFamily="34" charset="0"/>
              </a:rPr>
              <a:t>Inferring</a:t>
            </a:r>
          </a:p>
          <a:p>
            <a:pPr>
              <a:spcAft>
                <a:spcPts val="2100"/>
              </a:spcAft>
            </a:pPr>
            <a:r>
              <a:rPr lang="en-US" sz="2800" dirty="0" smtClean="0">
                <a:cs typeface="Arial" pitchFamily="34" charset="0"/>
              </a:rPr>
              <a:t>Comparing and Contrasting</a:t>
            </a:r>
          </a:p>
          <a:p>
            <a:pPr>
              <a:spcAft>
                <a:spcPts val="2100"/>
              </a:spcAft>
            </a:pPr>
            <a:r>
              <a:rPr lang="en-US" sz="2800" dirty="0" smtClean="0">
                <a:cs typeface="Arial" pitchFamily="34" charset="0"/>
              </a:rPr>
              <a:t>Comprehending</a:t>
            </a:r>
          </a:p>
          <a:p>
            <a:pPr>
              <a:spcAft>
                <a:spcPts val="2100"/>
              </a:spcAft>
            </a:pPr>
            <a:r>
              <a:rPr lang="en-US" sz="2800" dirty="0" smtClean="0">
                <a:cs typeface="Arial" pitchFamily="34" charset="0"/>
              </a:rPr>
              <a:t>Many more</a:t>
            </a:r>
            <a:r>
              <a:rPr lang="en-US" sz="2800" dirty="0" smtClean="0"/>
              <a:t>…</a:t>
            </a:r>
            <a:endParaRPr lang="en-US" sz="2800" dirty="0" smtClean="0">
              <a:cs typeface="Arial" pitchFamily="34" charset="0"/>
            </a:endParaRPr>
          </a:p>
        </p:txBody>
      </p:sp>
      <p:pic>
        <p:nvPicPr>
          <p:cNvPr id="3"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2608738"/>
            <a:ext cx="167452" cy="167377"/>
          </a:xfrm>
          <a:prstGeom prst="rect">
            <a:avLst/>
          </a:prstGeom>
          <a:noFill/>
        </p:spPr>
      </p:pic>
      <p:pic>
        <p:nvPicPr>
          <p:cNvPr id="4"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3352190"/>
            <a:ext cx="167452" cy="167377"/>
          </a:xfrm>
          <a:prstGeom prst="rect">
            <a:avLst/>
          </a:prstGeom>
          <a:noFill/>
        </p:spPr>
      </p:pic>
      <p:pic>
        <p:nvPicPr>
          <p:cNvPr id="5"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4043480"/>
            <a:ext cx="167452" cy="167377"/>
          </a:xfrm>
          <a:prstGeom prst="rect">
            <a:avLst/>
          </a:prstGeom>
          <a:noFill/>
        </p:spPr>
      </p:pic>
      <p:pic>
        <p:nvPicPr>
          <p:cNvPr id="6"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4734770"/>
            <a:ext cx="167452" cy="167377"/>
          </a:xfrm>
          <a:prstGeom prst="rect">
            <a:avLst/>
          </a:prstGeom>
          <a:noFill/>
        </p:spPr>
      </p:pic>
      <p:pic>
        <p:nvPicPr>
          <p:cNvPr id="7"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5426060"/>
            <a:ext cx="167452" cy="167377"/>
          </a:xfrm>
          <a:prstGeom prst="rect">
            <a:avLst/>
          </a:prstGeom>
          <a:noFill/>
        </p:spPr>
      </p:pic>
      <p:sp>
        <p:nvSpPr>
          <p:cNvPr id="8" name="TextBox 7"/>
          <p:cNvSpPr txBox="1"/>
          <p:nvPr/>
        </p:nvSpPr>
        <p:spPr>
          <a:xfrm>
            <a:off x="1614815" y="162396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Foster Higher Order Thinking</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TextBox 12"/>
          <p:cNvSpPr txBox="1"/>
          <p:nvPr/>
        </p:nvSpPr>
        <p:spPr>
          <a:xfrm>
            <a:off x="385855" y="1124700"/>
            <a:ext cx="7059067" cy="523210"/>
          </a:xfrm>
          <a:prstGeom prst="rect">
            <a:avLst/>
          </a:prstGeom>
          <a:noFill/>
        </p:spPr>
        <p:txBody>
          <a:bodyPr wrap="square" lIns="91429" tIns="45715" rIns="91429" bIns="45715" rtlCol="0">
            <a:spAutoFit/>
          </a:bodyPr>
          <a:lstStyle/>
          <a:p>
            <a:r>
              <a:rPr lang="en-US" sz="2800" b="1" dirty="0" smtClean="0">
                <a:solidFill>
                  <a:srgbClr val="0070C0"/>
                </a:solidFill>
                <a:latin typeface="+mj-lt"/>
                <a:ea typeface="Tahoma" pitchFamily="34" charset="0"/>
                <a:cs typeface="Tahoma" pitchFamily="34" charset="0"/>
              </a:rPr>
              <a:t>The Classroom Uses of Video</a:t>
            </a:r>
          </a:p>
        </p:txBody>
      </p:sp>
      <p:sp>
        <p:nvSpPr>
          <p:cNvPr id="14" name="Rectangle 13"/>
          <p:cNvSpPr/>
          <p:nvPr/>
        </p:nvSpPr>
        <p:spPr>
          <a:xfrm>
            <a:off x="385855" y="1547155"/>
            <a:ext cx="7671742" cy="844910"/>
          </a:xfrm>
          <a:prstGeom prst="rect">
            <a:avLst/>
          </a:prstGeom>
        </p:spPr>
        <p:txBody>
          <a:bodyPr wrap="square" lIns="91429" tIns="45715" rIns="91429" bIns="45715">
            <a:spAutoFit/>
          </a:bodyPr>
          <a:lstStyle/>
          <a:p>
            <a:pPr>
              <a:spcAft>
                <a:spcPts val="2100"/>
              </a:spcAft>
            </a:pPr>
            <a:r>
              <a:rPr lang="en-US" sz="2400" dirty="0" smtClean="0">
                <a:cs typeface="Arial" pitchFamily="34" charset="0"/>
              </a:rPr>
              <a:t>The percentage of teachers surveyed who saw particular benefits to using video in the classroom</a:t>
            </a:r>
            <a:endParaRPr lang="en-US" sz="2400" b="1" dirty="0" smtClean="0">
              <a:solidFill>
                <a:srgbClr val="0070C0"/>
              </a:solidFill>
              <a:cs typeface="Arial" pitchFamily="34" charset="0"/>
            </a:endParaRPr>
          </a:p>
        </p:txBody>
      </p:sp>
      <p:sp>
        <p:nvSpPr>
          <p:cNvPr id="15" name="TextBox 14"/>
          <p:cNvSpPr txBox="1"/>
          <p:nvPr/>
        </p:nvSpPr>
        <p:spPr>
          <a:xfrm>
            <a:off x="0" y="6571891"/>
            <a:ext cx="5647340" cy="286109"/>
          </a:xfrm>
          <a:prstGeom prst="rect">
            <a:avLst/>
          </a:prstGeom>
          <a:noFill/>
        </p:spPr>
        <p:txBody>
          <a:bodyPr wrap="square" rtlCol="0">
            <a:noAutofit/>
          </a:bodyPr>
          <a:lstStyle/>
          <a:p>
            <a:r>
              <a:rPr lang="en-US" sz="1200" b="1" dirty="0" smtClean="0"/>
              <a:t>SOURCE</a:t>
            </a:r>
            <a:r>
              <a:rPr lang="en-US" sz="1200" dirty="0" smtClean="0"/>
              <a:t> PBS and </a:t>
            </a:r>
            <a:r>
              <a:rPr lang="en-US" sz="1200" dirty="0" err="1" smtClean="0"/>
              <a:t>Grunwald</a:t>
            </a:r>
            <a:r>
              <a:rPr lang="en-US" sz="1200" dirty="0" smtClean="0"/>
              <a:t> Associates LLC, 2010</a:t>
            </a:r>
            <a:endParaRPr lang="en-US" sz="1200" dirty="0"/>
          </a:p>
        </p:txBody>
      </p:sp>
      <p:pic>
        <p:nvPicPr>
          <p:cNvPr id="16" name="Picture 3" descr="\\Beast\DALE_Creative\Doug\PPT\Carolyn PowerPoints\Workshop 1\images\22_ClassroomUsesOfVideo.png"/>
          <p:cNvPicPr>
            <a:picLocks noChangeAspect="1" noChangeArrowheads="1"/>
          </p:cNvPicPr>
          <p:nvPr/>
        </p:nvPicPr>
        <p:blipFill>
          <a:blip r:embed="rId3" cstate="print"/>
          <a:srcRect/>
          <a:stretch>
            <a:fillRect/>
          </a:stretch>
        </p:blipFill>
        <p:spPr bwMode="auto">
          <a:xfrm>
            <a:off x="0" y="2315255"/>
            <a:ext cx="9144000" cy="399157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2" descr="\\beast\DALE_Creative\Doug\PPT\Carolyn PowerPoints\Workshop 1\images\23_ThenAndNow.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920586" y="1660464"/>
            <a:ext cx="5607130" cy="5652820"/>
          </a:xfrm>
          <a:prstGeom prst="rect">
            <a:avLst/>
          </a:prstGeom>
          <a:noFill/>
        </p:spPr>
        <p:txBody>
          <a:bodyPr wrap="square" lIns="91429" tIns="45715" rIns="91429" bIns="45715" rtlCol="0">
            <a:spAutoFit/>
          </a:bodyPr>
          <a:lstStyle/>
          <a:p>
            <a:pPr>
              <a:spcAft>
                <a:spcPts val="4570"/>
              </a:spcAft>
            </a:pPr>
            <a:r>
              <a:rPr lang="en-US" sz="2600" dirty="0" smtClean="0">
                <a:cs typeface="Arial" pitchFamily="34" charset="0"/>
              </a:rPr>
              <a:t>Finding what you need: </a:t>
            </a:r>
            <a:br>
              <a:rPr lang="en-US" sz="2600" dirty="0" smtClean="0">
                <a:cs typeface="Arial" pitchFamily="34" charset="0"/>
              </a:rPr>
            </a:br>
            <a:r>
              <a:rPr lang="en-US" sz="2600" dirty="0" smtClean="0">
                <a:cs typeface="Arial" pitchFamily="34" charset="0"/>
              </a:rPr>
              <a:t>Searching 4 ways</a:t>
            </a:r>
          </a:p>
          <a:p>
            <a:pPr>
              <a:spcAft>
                <a:spcPts val="4570"/>
              </a:spcAft>
            </a:pPr>
            <a:r>
              <a:rPr lang="en-US" sz="2600" dirty="0" smtClean="0">
                <a:cs typeface="Arial" pitchFamily="34" charset="0"/>
              </a:rPr>
              <a:t>Playing what you find: </a:t>
            </a:r>
            <a:br>
              <a:rPr lang="en-US" sz="2600" dirty="0" smtClean="0">
                <a:cs typeface="Arial" pitchFamily="34" charset="0"/>
              </a:rPr>
            </a:br>
            <a:r>
              <a:rPr lang="en-US" sz="2600" dirty="0" smtClean="0">
                <a:cs typeface="Arial" pitchFamily="34" charset="0"/>
              </a:rPr>
              <a:t>Integrated media player</a:t>
            </a:r>
          </a:p>
          <a:p>
            <a:pPr>
              <a:spcAft>
                <a:spcPts val="4570"/>
              </a:spcAft>
            </a:pPr>
            <a:r>
              <a:rPr lang="en-US" sz="2600" dirty="0" smtClean="0">
                <a:cs typeface="Arial" pitchFamily="34" charset="0"/>
              </a:rPr>
              <a:t>Creating a Playlist</a:t>
            </a:r>
          </a:p>
          <a:p>
            <a:pPr>
              <a:spcAft>
                <a:spcPts val="4570"/>
              </a:spcAft>
            </a:pPr>
            <a:r>
              <a:rPr lang="en-US" sz="2600" dirty="0" smtClean="0">
                <a:cs typeface="Arial" pitchFamily="34" charset="0"/>
              </a:rPr>
              <a:t>Sharing your work: </a:t>
            </a:r>
            <a:br>
              <a:rPr lang="en-US" sz="2600" dirty="0" smtClean="0">
                <a:cs typeface="Arial" pitchFamily="34" charset="0"/>
              </a:rPr>
            </a:br>
            <a:r>
              <a:rPr lang="en-US" sz="2600" dirty="0" smtClean="0">
                <a:cs typeface="Arial" pitchFamily="34" charset="0"/>
              </a:rPr>
              <a:t>School and District</a:t>
            </a:r>
          </a:p>
          <a:p>
            <a:pPr>
              <a:spcAft>
                <a:spcPts val="4570"/>
              </a:spcAft>
            </a:pPr>
            <a:endParaRPr lang="en-US" sz="2600" dirty="0" smtClean="0">
              <a:cs typeface="Arial" pitchFamily="34" charset="0"/>
            </a:endParaRPr>
          </a:p>
        </p:txBody>
      </p:sp>
      <p:sp>
        <p:nvSpPr>
          <p:cNvPr id="5" name="TextBox 4"/>
          <p:cNvSpPr txBox="1"/>
          <p:nvPr/>
        </p:nvSpPr>
        <p:spPr>
          <a:xfrm>
            <a:off x="2190890" y="93267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Goals</a:t>
            </a:r>
            <a:endParaRPr lang="en-US" sz="3600" dirty="0">
              <a:solidFill>
                <a:srgbClr val="0070C0"/>
              </a:solidFill>
              <a:latin typeface="+mj-lt"/>
              <a:ea typeface="Tahoma" pitchFamily="34" charset="0"/>
              <a:cs typeface="Tahoma" pitchFamily="34" charset="0"/>
            </a:endParaRPr>
          </a:p>
        </p:txBody>
      </p:sp>
      <p:sp>
        <p:nvSpPr>
          <p:cNvPr id="6" name="TextBox 5"/>
          <p:cNvSpPr txBox="1"/>
          <p:nvPr/>
        </p:nvSpPr>
        <p:spPr>
          <a:xfrm>
            <a:off x="2267700" y="1431940"/>
            <a:ext cx="704039" cy="1323439"/>
          </a:xfrm>
          <a:prstGeom prst="rect">
            <a:avLst/>
          </a:prstGeom>
          <a:noFill/>
        </p:spPr>
        <p:txBody>
          <a:bodyPr wrap="none" rtlCol="0">
            <a:spAutoFit/>
          </a:bodyPr>
          <a:lstStyle/>
          <a:p>
            <a:r>
              <a:rPr lang="en-US" sz="8000" b="1" dirty="0" smtClean="0">
                <a:solidFill>
                  <a:schemeClr val="bg1">
                    <a:lumMod val="65000"/>
                  </a:schemeClr>
                </a:solidFill>
              </a:rPr>
              <a:t>1</a:t>
            </a:r>
            <a:endParaRPr lang="en-US" sz="8000" b="1" dirty="0">
              <a:solidFill>
                <a:schemeClr val="bg1">
                  <a:lumMod val="65000"/>
                </a:schemeClr>
              </a:solidFill>
            </a:endParaRPr>
          </a:p>
        </p:txBody>
      </p:sp>
      <p:sp>
        <p:nvSpPr>
          <p:cNvPr id="7" name="TextBox 6"/>
          <p:cNvSpPr txBox="1"/>
          <p:nvPr/>
        </p:nvSpPr>
        <p:spPr>
          <a:xfrm>
            <a:off x="2267700" y="2796851"/>
            <a:ext cx="704039" cy="1323439"/>
          </a:xfrm>
          <a:prstGeom prst="rect">
            <a:avLst/>
          </a:prstGeom>
          <a:noFill/>
        </p:spPr>
        <p:txBody>
          <a:bodyPr wrap="none" rtlCol="0">
            <a:spAutoFit/>
          </a:bodyPr>
          <a:lstStyle/>
          <a:p>
            <a:r>
              <a:rPr lang="en-US" sz="8000" b="1" dirty="0" smtClean="0">
                <a:solidFill>
                  <a:schemeClr val="bg1">
                    <a:lumMod val="65000"/>
                  </a:schemeClr>
                </a:solidFill>
              </a:rPr>
              <a:t>2</a:t>
            </a:r>
            <a:endParaRPr lang="en-US" sz="8000" b="1" dirty="0">
              <a:solidFill>
                <a:schemeClr val="bg1">
                  <a:lumMod val="65000"/>
                </a:schemeClr>
              </a:solidFill>
            </a:endParaRPr>
          </a:p>
        </p:txBody>
      </p:sp>
      <p:sp>
        <p:nvSpPr>
          <p:cNvPr id="8" name="TextBox 7"/>
          <p:cNvSpPr txBox="1"/>
          <p:nvPr/>
        </p:nvSpPr>
        <p:spPr>
          <a:xfrm>
            <a:off x="2267700" y="4197100"/>
            <a:ext cx="704039" cy="1323439"/>
          </a:xfrm>
          <a:prstGeom prst="rect">
            <a:avLst/>
          </a:prstGeom>
          <a:noFill/>
        </p:spPr>
        <p:txBody>
          <a:bodyPr wrap="none" rtlCol="0">
            <a:spAutoFit/>
          </a:bodyPr>
          <a:lstStyle/>
          <a:p>
            <a:r>
              <a:rPr lang="en-US" sz="8000" b="1" dirty="0" smtClean="0">
                <a:solidFill>
                  <a:schemeClr val="bg1">
                    <a:lumMod val="65000"/>
                  </a:schemeClr>
                </a:solidFill>
              </a:rPr>
              <a:t>3</a:t>
            </a:r>
            <a:endParaRPr lang="en-US" sz="8000" b="1" dirty="0">
              <a:solidFill>
                <a:schemeClr val="bg1">
                  <a:lumMod val="65000"/>
                </a:schemeClr>
              </a:solidFill>
            </a:endParaRPr>
          </a:p>
        </p:txBody>
      </p:sp>
      <p:sp>
        <p:nvSpPr>
          <p:cNvPr id="9" name="TextBox 8"/>
          <p:cNvSpPr txBox="1"/>
          <p:nvPr/>
        </p:nvSpPr>
        <p:spPr>
          <a:xfrm>
            <a:off x="2267700" y="5380941"/>
            <a:ext cx="704039" cy="1323439"/>
          </a:xfrm>
          <a:prstGeom prst="rect">
            <a:avLst/>
          </a:prstGeom>
          <a:noFill/>
        </p:spPr>
        <p:txBody>
          <a:bodyPr wrap="none" rtlCol="0">
            <a:spAutoFit/>
          </a:bodyPr>
          <a:lstStyle/>
          <a:p>
            <a:r>
              <a:rPr lang="en-US" sz="8000" b="1" dirty="0" smtClean="0">
                <a:solidFill>
                  <a:schemeClr val="bg1">
                    <a:lumMod val="65000"/>
                  </a:schemeClr>
                </a:solidFill>
              </a:rPr>
              <a:t>4</a:t>
            </a:r>
            <a:endParaRPr lang="en-US" sz="8000" b="1"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2" descr="\\beast\DALE_Creative\Doug\Carolyn PowerPoints\Workshop 1\images\26_PublisherLogos.png"/>
          <p:cNvPicPr>
            <a:picLocks noChangeAspect="1" noChangeArrowheads="1"/>
          </p:cNvPicPr>
          <p:nvPr/>
        </p:nvPicPr>
        <p:blipFill>
          <a:blip r:embed="rId3" cstate="print"/>
          <a:srcRect/>
          <a:stretch>
            <a:fillRect/>
          </a:stretch>
        </p:blipFill>
        <p:spPr bwMode="auto">
          <a:xfrm>
            <a:off x="0" y="1700775"/>
            <a:ext cx="9144000" cy="4464844"/>
          </a:xfrm>
          <a:prstGeom prst="rect">
            <a:avLst/>
          </a:prstGeom>
          <a:noFill/>
        </p:spPr>
      </p:pic>
      <p:sp>
        <p:nvSpPr>
          <p:cNvPr id="10" name="TextBox 9"/>
          <p:cNvSpPr txBox="1"/>
          <p:nvPr/>
        </p:nvSpPr>
        <p:spPr>
          <a:xfrm>
            <a:off x="232235" y="108629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Publishers</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1269170" y="2776115"/>
            <a:ext cx="7033267" cy="1703020"/>
          </a:xfrm>
          <a:prstGeom prst="rect">
            <a:avLst/>
          </a:prstGeom>
          <a:noFill/>
        </p:spPr>
        <p:txBody>
          <a:bodyPr wrap="square" lIns="91429" tIns="45715" rIns="91429" bIns="45715" rtlCol="0">
            <a:spAutoFit/>
          </a:bodyPr>
          <a:lstStyle/>
          <a:p>
            <a:pPr marL="361588" indent="-361588">
              <a:spcAft>
                <a:spcPts val="3164"/>
              </a:spcAft>
              <a:buFont typeface="+mj-lt"/>
              <a:buAutoNum type="arabicPeriod"/>
            </a:pPr>
            <a:r>
              <a:rPr lang="en-US" sz="2600" dirty="0" smtClean="0">
                <a:cs typeface="Arial" pitchFamily="34" charset="0"/>
              </a:rPr>
              <a:t>What do you need to know in order to successfully login to SAFARI Montage?</a:t>
            </a:r>
          </a:p>
          <a:p>
            <a:pPr marL="361588" indent="-361588">
              <a:spcAft>
                <a:spcPts val="3164"/>
              </a:spcAft>
              <a:buFont typeface="+mj-lt"/>
              <a:buAutoNum type="arabicPeriod"/>
            </a:pPr>
            <a:r>
              <a:rPr lang="en-US" sz="2600" dirty="0" smtClean="0">
                <a:cs typeface="Arial" pitchFamily="34" charset="0"/>
              </a:rPr>
              <a:t>Once logged in what is the first thing you see?</a:t>
            </a:r>
          </a:p>
        </p:txBody>
      </p:sp>
      <p:sp>
        <p:nvSpPr>
          <p:cNvPr id="9" name="TextBox 8"/>
          <p:cNvSpPr txBox="1"/>
          <p:nvPr/>
        </p:nvSpPr>
        <p:spPr>
          <a:xfrm>
            <a:off x="124473" y="1018769"/>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Discussion Exercise 1</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TextBox 10"/>
          <p:cNvSpPr txBox="1"/>
          <p:nvPr/>
        </p:nvSpPr>
        <p:spPr>
          <a:xfrm>
            <a:off x="577880" y="2392065"/>
            <a:ext cx="7681000" cy="2928997"/>
          </a:xfrm>
          <a:prstGeom prst="rect">
            <a:avLst/>
          </a:prstGeom>
          <a:noFill/>
        </p:spPr>
        <p:txBody>
          <a:bodyPr wrap="square" lIns="91429" tIns="45715" rIns="91429" bIns="45715" rtlCol="0">
            <a:spAutoFit/>
          </a:bodyPr>
          <a:lstStyle/>
          <a:p>
            <a:pPr marL="342858" indent="-342858">
              <a:spcAft>
                <a:spcPts val="1687"/>
              </a:spcAft>
              <a:buFont typeface="+mj-lt"/>
              <a:buAutoNum type="arabicPeriod"/>
            </a:pPr>
            <a:r>
              <a:rPr lang="en-US" sz="2600" dirty="0" smtClean="0">
                <a:cs typeface="Arial" pitchFamily="34" charset="0"/>
              </a:rPr>
              <a:t> For your classroom what might be the best way to search for content? Why?</a:t>
            </a:r>
          </a:p>
          <a:p>
            <a:pPr marL="342858" indent="-342858">
              <a:spcAft>
                <a:spcPts val="1687"/>
              </a:spcAft>
              <a:buFont typeface="+mj-lt"/>
              <a:buAutoNum type="arabicPeriod"/>
            </a:pPr>
            <a:r>
              <a:rPr lang="en-US" sz="2600" dirty="0" smtClean="0">
                <a:cs typeface="Arial" pitchFamily="34" charset="0"/>
              </a:rPr>
              <a:t>What type of search brings back the most content available in the system?</a:t>
            </a:r>
          </a:p>
          <a:p>
            <a:pPr marL="342858" indent="-342858">
              <a:spcAft>
                <a:spcPts val="1687"/>
              </a:spcAft>
              <a:buFont typeface="+mj-lt"/>
              <a:buAutoNum type="arabicPeriod"/>
            </a:pPr>
            <a:r>
              <a:rPr lang="en-US" sz="2600" dirty="0" smtClean="0">
                <a:cs typeface="Arial" pitchFamily="34" charset="0"/>
              </a:rPr>
              <a:t>How can you generate a list of all the titles produced by a publisher?</a:t>
            </a:r>
          </a:p>
        </p:txBody>
      </p:sp>
      <p:sp>
        <p:nvSpPr>
          <p:cNvPr id="12" name="TextBox 11"/>
          <p:cNvSpPr txBox="1"/>
          <p:nvPr/>
        </p:nvSpPr>
        <p:spPr>
          <a:xfrm>
            <a:off x="124473" y="1018769"/>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Discussion Exercise 2</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961930" y="2468875"/>
            <a:ext cx="7194021" cy="2928997"/>
          </a:xfrm>
          <a:prstGeom prst="rect">
            <a:avLst/>
          </a:prstGeom>
          <a:noFill/>
        </p:spPr>
        <p:txBody>
          <a:bodyPr wrap="square" lIns="91429" tIns="45715" rIns="91429" bIns="45715" rtlCol="0">
            <a:spAutoFit/>
          </a:bodyPr>
          <a:lstStyle/>
          <a:p>
            <a:pPr marL="342858" indent="-342858">
              <a:spcAft>
                <a:spcPts val="1687"/>
              </a:spcAft>
              <a:buFont typeface="+mj-lt"/>
              <a:buAutoNum type="arabicPeriod"/>
            </a:pPr>
            <a:r>
              <a:rPr lang="en-US" sz="2600" dirty="0" smtClean="0"/>
              <a:t>What is the instructional benefit of playing a key concept versus an entire video title?</a:t>
            </a:r>
          </a:p>
          <a:p>
            <a:pPr marL="342858" indent="-342858">
              <a:spcAft>
                <a:spcPts val="1687"/>
              </a:spcAft>
              <a:buFont typeface="+mj-lt"/>
              <a:buAutoNum type="arabicPeriod"/>
            </a:pPr>
            <a:r>
              <a:rPr lang="en-US" sz="2600" dirty="0" smtClean="0"/>
              <a:t>What are some instructional values to the built-in SMMP controls?</a:t>
            </a:r>
          </a:p>
          <a:p>
            <a:pPr marL="342858" indent="-342858">
              <a:spcAft>
                <a:spcPts val="1687"/>
              </a:spcAft>
              <a:buFont typeface="+mj-lt"/>
              <a:buAutoNum type="arabicPeriod"/>
            </a:pPr>
            <a:r>
              <a:rPr lang="en-US" sz="2600" dirty="0" smtClean="0"/>
              <a:t>How can you put a video link in a PowerPoint or other document?</a:t>
            </a:r>
          </a:p>
        </p:txBody>
      </p:sp>
      <p:sp>
        <p:nvSpPr>
          <p:cNvPr id="9" name="TextBox 8"/>
          <p:cNvSpPr txBox="1"/>
          <p:nvPr/>
        </p:nvSpPr>
        <p:spPr>
          <a:xfrm>
            <a:off x="124473" y="1018769"/>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Discussion Exercise 3</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240971" y="2196737"/>
            <a:ext cx="7053942" cy="3293209"/>
          </a:xfrm>
          <a:prstGeom prst="rect">
            <a:avLst/>
          </a:prstGeom>
          <a:noFill/>
        </p:spPr>
        <p:txBody>
          <a:bodyPr wrap="square" rtlCol="0">
            <a:spAutoFit/>
          </a:bodyPr>
          <a:lstStyle/>
          <a:p>
            <a:pPr>
              <a:lnSpc>
                <a:spcPct val="80000"/>
              </a:lnSpc>
              <a:defRPr/>
            </a:pPr>
            <a:r>
              <a:rPr lang="en-US" sz="2600" dirty="0" smtClean="0"/>
              <a:t>A Playlist is simply a list of media titles or segments that have a related curriculum theme or objective. </a:t>
            </a:r>
          </a:p>
          <a:p>
            <a:pPr>
              <a:lnSpc>
                <a:spcPct val="80000"/>
              </a:lnSpc>
              <a:defRPr/>
            </a:pPr>
            <a:endParaRPr lang="en-US" sz="2600" dirty="0" smtClean="0"/>
          </a:p>
          <a:p>
            <a:pPr>
              <a:lnSpc>
                <a:spcPct val="80000"/>
              </a:lnSpc>
              <a:defRPr/>
            </a:pPr>
            <a:r>
              <a:rPr lang="en-US" sz="2600" dirty="0" smtClean="0"/>
              <a:t>Playlists may contain media titles, specific chapters within media titles, key concepts within chapters, images, PowerPoint and text documents as well as personal bookmarked segments and notes. </a:t>
            </a:r>
          </a:p>
          <a:p>
            <a:pPr>
              <a:lnSpc>
                <a:spcPct val="80000"/>
              </a:lnSpc>
              <a:defRPr/>
            </a:pPr>
            <a:endParaRPr lang="en-US" sz="2600" dirty="0" smtClean="0"/>
          </a:p>
          <a:p>
            <a:pPr>
              <a:lnSpc>
                <a:spcPct val="80000"/>
              </a:lnSpc>
              <a:defRPr/>
            </a:pPr>
            <a:r>
              <a:rPr lang="en-US" sz="2600" dirty="0" smtClean="0"/>
              <a:t>You can provide descriptive information about your playlist to help you recall why you created it. </a:t>
            </a:r>
          </a:p>
        </p:txBody>
      </p:sp>
      <p:sp>
        <p:nvSpPr>
          <p:cNvPr id="4" name="TextBox 3"/>
          <p:cNvSpPr txBox="1"/>
          <p:nvPr/>
        </p:nvSpPr>
        <p:spPr>
          <a:xfrm>
            <a:off x="903513" y="1354183"/>
            <a:ext cx="2514600" cy="584775"/>
          </a:xfrm>
          <a:prstGeom prst="rect">
            <a:avLst/>
          </a:prstGeom>
          <a:noFill/>
        </p:spPr>
        <p:txBody>
          <a:bodyPr wrap="square" rtlCol="0">
            <a:spAutoFit/>
          </a:bodyPr>
          <a:lstStyle/>
          <a:p>
            <a:pPr>
              <a:buNone/>
            </a:pPr>
            <a:r>
              <a:rPr lang="en-US" sz="3200" b="1" dirty="0" smtClean="0">
                <a:solidFill>
                  <a:srgbClr val="0070C0"/>
                </a:solidFill>
                <a:latin typeface="+mj-lt"/>
                <a:cs typeface="Arial" pitchFamily="34" charset="0"/>
              </a:rPr>
              <a:t>Playlist</a:t>
            </a:r>
          </a:p>
        </p:txBody>
      </p:sp>
      <p:pic>
        <p:nvPicPr>
          <p:cNvPr id="5"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018902" y="2240281"/>
            <a:ext cx="238125" cy="238125"/>
          </a:xfrm>
          <a:prstGeom prst="rect">
            <a:avLst/>
          </a:prstGeom>
          <a:noFill/>
        </p:spPr>
      </p:pic>
      <p:pic>
        <p:nvPicPr>
          <p:cNvPr id="6"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005839" y="3206932"/>
            <a:ext cx="238125" cy="238125"/>
          </a:xfrm>
          <a:prstGeom prst="rect">
            <a:avLst/>
          </a:prstGeom>
          <a:noFill/>
        </p:spPr>
      </p:pic>
      <p:pic>
        <p:nvPicPr>
          <p:cNvPr id="7"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979714" y="4787537"/>
            <a:ext cx="238125" cy="23812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2131422" y="1791794"/>
            <a:ext cx="5222968" cy="4293483"/>
          </a:xfrm>
          <a:prstGeom prst="rect">
            <a:avLst/>
          </a:prstGeom>
        </p:spPr>
        <p:txBody>
          <a:bodyPr wrap="square">
            <a:spAutoFit/>
          </a:bodyPr>
          <a:lstStyle/>
          <a:p>
            <a:pPr>
              <a:lnSpc>
                <a:spcPct val="150000"/>
              </a:lnSpc>
              <a:buFont typeface="Arial" pitchFamily="34" charset="0"/>
              <a:buChar char="•"/>
              <a:defRPr/>
            </a:pPr>
            <a:r>
              <a:rPr lang="en-US" sz="2600" b="1" dirty="0" smtClean="0"/>
              <a:t> IDEA</a:t>
            </a:r>
            <a:r>
              <a:rPr lang="en-US" sz="2600" dirty="0" smtClean="0"/>
              <a:t> Introduction</a:t>
            </a:r>
          </a:p>
          <a:p>
            <a:pPr>
              <a:lnSpc>
                <a:spcPct val="150000"/>
              </a:lnSpc>
              <a:buFont typeface="Arial" pitchFamily="34" charset="0"/>
              <a:buChar char="•"/>
              <a:defRPr/>
            </a:pPr>
            <a:r>
              <a:rPr lang="en-US" sz="2600" b="1" dirty="0" smtClean="0"/>
              <a:t> LESSON</a:t>
            </a:r>
            <a:r>
              <a:rPr lang="en-US" sz="2600" dirty="0" smtClean="0"/>
              <a:t> Differentiated Instruction</a:t>
            </a:r>
          </a:p>
          <a:p>
            <a:pPr>
              <a:lnSpc>
                <a:spcPct val="150000"/>
              </a:lnSpc>
              <a:buFont typeface="Arial" pitchFamily="34" charset="0"/>
              <a:buChar char="•"/>
              <a:defRPr/>
            </a:pPr>
            <a:r>
              <a:rPr lang="en-US" sz="2600" b="1" dirty="0" smtClean="0"/>
              <a:t> RESOURCE</a:t>
            </a:r>
            <a:r>
              <a:rPr lang="en-US" sz="2600" dirty="0" smtClean="0"/>
              <a:t> Review or Remediation</a:t>
            </a:r>
          </a:p>
          <a:p>
            <a:pPr>
              <a:lnSpc>
                <a:spcPct val="150000"/>
              </a:lnSpc>
              <a:buFont typeface="Arial" pitchFamily="34" charset="0"/>
              <a:buChar char="•"/>
              <a:defRPr/>
            </a:pPr>
            <a:r>
              <a:rPr lang="en-US" sz="2600" dirty="0" smtClean="0"/>
              <a:t> Independent Student Work</a:t>
            </a:r>
          </a:p>
          <a:p>
            <a:pPr>
              <a:lnSpc>
                <a:spcPct val="150000"/>
              </a:lnSpc>
              <a:buFont typeface="Arial" pitchFamily="34" charset="0"/>
              <a:buChar char="•"/>
              <a:defRPr/>
            </a:pPr>
            <a:r>
              <a:rPr lang="en-US" sz="2600" dirty="0" smtClean="0"/>
              <a:t> Substitute Teacher Resource</a:t>
            </a:r>
          </a:p>
          <a:p>
            <a:pPr>
              <a:lnSpc>
                <a:spcPct val="150000"/>
              </a:lnSpc>
              <a:buFont typeface="Arial" pitchFamily="34" charset="0"/>
              <a:buChar char="•"/>
              <a:defRPr/>
            </a:pPr>
            <a:r>
              <a:rPr lang="en-US" sz="2600" dirty="0" smtClean="0"/>
              <a:t> Professional Development</a:t>
            </a:r>
          </a:p>
          <a:p>
            <a:pPr>
              <a:lnSpc>
                <a:spcPct val="150000"/>
              </a:lnSpc>
              <a:buFont typeface="Arial" pitchFamily="34" charset="0"/>
              <a:buChar char="•"/>
              <a:defRPr/>
            </a:pPr>
            <a:r>
              <a:rPr lang="en-US" sz="2600" dirty="0" smtClean="0"/>
              <a:t> Best Practices</a:t>
            </a:r>
          </a:p>
        </p:txBody>
      </p:sp>
      <p:sp>
        <p:nvSpPr>
          <p:cNvPr id="3" name="TextBox 2"/>
          <p:cNvSpPr txBox="1"/>
          <p:nvPr/>
        </p:nvSpPr>
        <p:spPr>
          <a:xfrm>
            <a:off x="2131421" y="1066800"/>
            <a:ext cx="5249093" cy="584775"/>
          </a:xfrm>
          <a:prstGeom prst="rect">
            <a:avLst/>
          </a:prstGeom>
          <a:noFill/>
        </p:spPr>
        <p:txBody>
          <a:bodyPr wrap="square" rtlCol="0">
            <a:spAutoFit/>
          </a:bodyPr>
          <a:lstStyle/>
          <a:p>
            <a:pPr>
              <a:buNone/>
            </a:pPr>
            <a:r>
              <a:rPr lang="en-US" sz="3200" b="1" dirty="0" smtClean="0">
                <a:solidFill>
                  <a:srgbClr val="0070C0"/>
                </a:solidFill>
                <a:latin typeface="+mj-lt"/>
                <a:cs typeface="Arial" pitchFamily="34" charset="0"/>
              </a:rPr>
              <a:t>Purposes of a Playlist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1" descr="\\beast\DALE_Creative\Doug\PPT\Carolyn PowerPoints\Workshop 1\images\05_brain.png"/>
          <p:cNvPicPr>
            <a:picLocks noChangeAspect="1" noChangeArrowheads="1"/>
          </p:cNvPicPr>
          <p:nvPr/>
        </p:nvPicPr>
        <p:blipFill>
          <a:blip r:embed="rId3" cstate="print"/>
          <a:srcRect/>
          <a:stretch>
            <a:fillRect/>
          </a:stretch>
        </p:blipFill>
        <p:spPr bwMode="auto">
          <a:xfrm>
            <a:off x="0" y="1"/>
            <a:ext cx="9144000" cy="6857999"/>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2" descr="\\beast\DALE_Creative\Doug\Carolyn PowerPoints\Workshop 1\artwork\ISTE_NETS_TechOps.jpeg"/>
          <p:cNvPicPr>
            <a:picLocks noChangeAspect="1" noChangeArrowheads="1"/>
          </p:cNvPicPr>
          <p:nvPr/>
        </p:nvPicPr>
        <p:blipFill>
          <a:blip r:embed="rId3" cstate="print"/>
          <a:srcRect/>
          <a:stretch>
            <a:fillRect/>
          </a:stretch>
        </p:blipFill>
        <p:spPr bwMode="auto">
          <a:xfrm>
            <a:off x="1115550" y="1086295"/>
            <a:ext cx="6836090" cy="5272049"/>
          </a:xfrm>
          <a:prstGeom prst="rect">
            <a:avLst/>
          </a:prstGeom>
          <a:noFill/>
        </p:spPr>
      </p:pic>
      <p:sp>
        <p:nvSpPr>
          <p:cNvPr id="10" name="TextBox 9"/>
          <p:cNvSpPr txBox="1"/>
          <p:nvPr/>
        </p:nvSpPr>
        <p:spPr>
          <a:xfrm>
            <a:off x="0" y="6615538"/>
            <a:ext cx="9144000" cy="242462"/>
          </a:xfrm>
          <a:prstGeom prst="rect">
            <a:avLst/>
          </a:prstGeom>
          <a:noFill/>
        </p:spPr>
        <p:txBody>
          <a:bodyPr wrap="square" rtlCol="0">
            <a:noAutofit/>
          </a:bodyPr>
          <a:lstStyle/>
          <a:p>
            <a:r>
              <a:rPr lang="en-US" sz="1200" b="1" dirty="0" smtClean="0"/>
              <a:t>SOURCE</a:t>
            </a:r>
            <a:r>
              <a:rPr lang="en-US" sz="1200" dirty="0" smtClean="0"/>
              <a:t> http://iste.org</a:t>
            </a:r>
            <a:endParaRPr lang="en-US" sz="1200" dirty="0"/>
          </a:p>
        </p:txBody>
      </p:sp>
      <p:sp>
        <p:nvSpPr>
          <p:cNvPr id="11" name="TextBox 10"/>
          <p:cNvSpPr txBox="1"/>
          <p:nvPr/>
        </p:nvSpPr>
        <p:spPr>
          <a:xfrm>
            <a:off x="0" y="817460"/>
            <a:ext cx="9144001" cy="537670"/>
          </a:xfrm>
          <a:prstGeom prst="rect">
            <a:avLst/>
          </a:prstGeom>
          <a:noFill/>
        </p:spPr>
        <p:txBody>
          <a:bodyPr wrap="square" lIns="91429" tIns="45715" rIns="91429" bIns="45715" rtlCol="0">
            <a:spAutoFit/>
          </a:bodyPr>
          <a:lstStyle/>
          <a:p>
            <a:pPr algn="ctr">
              <a:buNone/>
            </a:pPr>
            <a:r>
              <a:rPr lang="en-US" sz="2800" b="1" dirty="0" smtClean="0">
                <a:solidFill>
                  <a:srgbClr val="0070C0"/>
                </a:solidFill>
                <a:latin typeface="+mj-lt"/>
                <a:cs typeface="Arial" pitchFamily="34" charset="0"/>
              </a:rPr>
              <a:t>National Education Standards for Students (NETS-s)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609600" y="990600"/>
            <a:ext cx="5943600" cy="1600705"/>
          </a:xfrm>
          <a:prstGeom prst="rect">
            <a:avLst/>
          </a:prstGeom>
          <a:noFill/>
          <a:ln w="9525">
            <a:noFill/>
            <a:miter lim="800000"/>
            <a:headEnd/>
            <a:tailEnd/>
          </a:ln>
        </p:spPr>
      </p:pic>
      <p:pic>
        <p:nvPicPr>
          <p:cNvPr id="3" name="Picture 2"/>
          <p:cNvPicPr/>
          <p:nvPr/>
        </p:nvPicPr>
        <p:blipFill>
          <a:blip r:embed="rId4" cstate="print"/>
          <a:srcRect/>
          <a:stretch>
            <a:fillRect/>
          </a:stretch>
        </p:blipFill>
        <p:spPr bwMode="auto">
          <a:xfrm>
            <a:off x="685800" y="2743200"/>
            <a:ext cx="5943600" cy="1948290"/>
          </a:xfrm>
          <a:prstGeom prst="rect">
            <a:avLst/>
          </a:prstGeom>
          <a:noFill/>
          <a:ln w="9525">
            <a:noFill/>
            <a:miter lim="800000"/>
            <a:headEnd/>
            <a:tailEnd/>
          </a:ln>
        </p:spPr>
      </p:pic>
      <p:pic>
        <p:nvPicPr>
          <p:cNvPr id="4" name="Picture 3"/>
          <p:cNvPicPr/>
          <p:nvPr/>
        </p:nvPicPr>
        <p:blipFill>
          <a:blip r:embed="rId5" cstate="print"/>
          <a:srcRect/>
          <a:stretch>
            <a:fillRect/>
          </a:stretch>
        </p:blipFill>
        <p:spPr bwMode="auto">
          <a:xfrm>
            <a:off x="685800" y="4876800"/>
            <a:ext cx="5943600" cy="1453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extBox 9"/>
          <p:cNvSpPr txBox="1"/>
          <p:nvPr/>
        </p:nvSpPr>
        <p:spPr>
          <a:xfrm>
            <a:off x="1371600" y="1828800"/>
            <a:ext cx="6858000" cy="3416320"/>
          </a:xfrm>
          <a:prstGeom prst="rect">
            <a:avLst/>
          </a:prstGeom>
          <a:noFill/>
        </p:spPr>
        <p:txBody>
          <a:bodyPr wrap="square" rtlCol="0">
            <a:spAutoFit/>
          </a:bodyPr>
          <a:lstStyle/>
          <a:p>
            <a:pPr marL="342900" lvl="0" indent="-342900">
              <a:spcAft>
                <a:spcPts val="1200"/>
              </a:spcAft>
              <a:buFont typeface="+mj-lt"/>
              <a:buAutoNum type="arabicPeriod"/>
            </a:pPr>
            <a:r>
              <a:rPr lang="en-US" sz="2800" dirty="0" smtClean="0"/>
              <a:t>How can a user locate a Playlist that was recently worked on?</a:t>
            </a:r>
          </a:p>
          <a:p>
            <a:pPr marL="342900" lvl="0" indent="-342900">
              <a:spcAft>
                <a:spcPts val="1200"/>
              </a:spcAft>
              <a:buFont typeface="+mj-lt"/>
              <a:buAutoNum type="arabicPeriod"/>
            </a:pPr>
            <a:r>
              <a:rPr lang="en-US" sz="2800" dirty="0" smtClean="0"/>
              <a:t>How can a video or playlist be embedded into a PowerPoint presentation?</a:t>
            </a:r>
          </a:p>
          <a:p>
            <a:pPr marL="342900" lvl="0" indent="-342900">
              <a:spcAft>
                <a:spcPts val="1200"/>
              </a:spcAft>
              <a:buFont typeface="+mj-lt"/>
              <a:buAutoNum type="arabicPeriod"/>
            </a:pPr>
            <a:r>
              <a:rPr lang="en-US" sz="2800" dirty="0" smtClean="0"/>
              <a:t>How can a user share a Playlist from one school to another without everyone in the district seeing it?</a:t>
            </a:r>
          </a:p>
        </p:txBody>
      </p:sp>
      <p:sp>
        <p:nvSpPr>
          <p:cNvPr id="9" name="TextBox 8"/>
          <p:cNvSpPr txBox="1"/>
          <p:nvPr/>
        </p:nvSpPr>
        <p:spPr>
          <a:xfrm>
            <a:off x="124473" y="1018769"/>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Discussion Exercise 4</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152400" y="1676400"/>
            <a:ext cx="8610600" cy="4329391"/>
          </a:xfrm>
          <a:prstGeom prst="rect">
            <a:avLst/>
          </a:prstGeom>
          <a:noFill/>
        </p:spPr>
        <p:txBody>
          <a:bodyPr wrap="square" rtlCol="0">
            <a:spAutoFit/>
          </a:bodyPr>
          <a:lstStyle/>
          <a:p>
            <a:pPr>
              <a:spcAft>
                <a:spcPts val="800"/>
              </a:spcAft>
            </a:pPr>
            <a:r>
              <a:rPr lang="en-US" sz="2600" dirty="0" smtClean="0"/>
              <a:t>Upload user created content to the SAFARI Montage</a:t>
            </a:r>
            <a:r>
              <a:rPr lang="en-US" sz="2800" dirty="0" smtClean="0"/>
              <a:t>® system</a:t>
            </a:r>
            <a:endParaRPr lang="en-US" sz="2600" dirty="0" smtClean="0"/>
          </a:p>
          <a:p>
            <a:pPr>
              <a:spcAft>
                <a:spcPts val="800"/>
              </a:spcAft>
            </a:pPr>
            <a:r>
              <a:rPr lang="en-US" sz="2600" dirty="0" smtClean="0"/>
              <a:t>Add descriptive metadata</a:t>
            </a:r>
          </a:p>
          <a:p>
            <a:r>
              <a:rPr lang="en-US" sz="2600" dirty="0" smtClean="0"/>
              <a:t>Enhances </a:t>
            </a:r>
            <a:r>
              <a:rPr lang="en-US" sz="2600" dirty="0" err="1" smtClean="0"/>
              <a:t>searchability</a:t>
            </a:r>
            <a:r>
              <a:rPr lang="en-US" sz="2600" dirty="0" smtClean="0"/>
              <a:t> within the system</a:t>
            </a:r>
          </a:p>
          <a:p>
            <a:endParaRPr lang="en-US" sz="2600" dirty="0" smtClean="0"/>
          </a:p>
          <a:p>
            <a:endParaRPr lang="en-US" sz="2600" dirty="0" smtClean="0"/>
          </a:p>
          <a:p>
            <a:r>
              <a:rPr lang="en-US" sz="2600" b="1" dirty="0" smtClean="0"/>
              <a:t>Goal: </a:t>
            </a:r>
          </a:p>
          <a:p>
            <a:r>
              <a:rPr lang="en-US" sz="2600" dirty="0" smtClean="0"/>
              <a:t>Learn about SAFARI Montage </a:t>
            </a:r>
            <a:r>
              <a:rPr lang="en-US" sz="2600" dirty="0" err="1" smtClean="0"/>
              <a:t>CreationStation</a:t>
            </a:r>
            <a:endParaRPr lang="en-US" sz="2600" dirty="0" smtClean="0"/>
          </a:p>
          <a:p>
            <a:endParaRPr lang="en-US" sz="2600" dirty="0" smtClean="0"/>
          </a:p>
          <a:p>
            <a:r>
              <a:rPr lang="en-US" sz="2600" b="1" dirty="0" smtClean="0"/>
              <a:t>Outcome:</a:t>
            </a:r>
          </a:p>
          <a:p>
            <a:r>
              <a:rPr lang="en-US" sz="2600" dirty="0" smtClean="0"/>
              <a:t>Upload one item to </a:t>
            </a:r>
            <a:r>
              <a:rPr lang="en-US" sz="2600" dirty="0" err="1" smtClean="0"/>
              <a:t>CreationStation</a:t>
            </a:r>
            <a:endParaRPr lang="en-US" sz="2600" dirty="0" smtClean="0"/>
          </a:p>
        </p:txBody>
      </p:sp>
      <p:sp>
        <p:nvSpPr>
          <p:cNvPr id="7" name="TextBox 6"/>
          <p:cNvSpPr txBox="1"/>
          <p:nvPr/>
        </p:nvSpPr>
        <p:spPr>
          <a:xfrm>
            <a:off x="152400" y="1066800"/>
            <a:ext cx="7924800" cy="523220"/>
          </a:xfrm>
          <a:prstGeom prst="rect">
            <a:avLst/>
          </a:prstGeom>
          <a:noFill/>
        </p:spPr>
        <p:txBody>
          <a:bodyPr wrap="square" rtlCol="0">
            <a:spAutoFit/>
          </a:bodyPr>
          <a:lstStyle/>
          <a:p>
            <a:r>
              <a:rPr lang="en-US" sz="2800" b="1" dirty="0" smtClean="0">
                <a:solidFill>
                  <a:srgbClr val="0070C0"/>
                </a:solidFill>
                <a:latin typeface="+mj-lt"/>
                <a:cs typeface="Arial" pitchFamily="34" charset="0"/>
              </a:rPr>
              <a:t>SAFARI Montage </a:t>
            </a:r>
            <a:r>
              <a:rPr lang="en-US" sz="2800" b="1" dirty="0" err="1" smtClean="0">
                <a:solidFill>
                  <a:srgbClr val="0070C0"/>
                </a:solidFill>
                <a:latin typeface="+mj-lt"/>
                <a:cs typeface="Arial" pitchFamily="34" charset="0"/>
              </a:rPr>
              <a:t>CreationStation</a:t>
            </a:r>
            <a:r>
              <a:rPr lang="en-US" sz="2800" b="1" dirty="0" smtClean="0">
                <a:solidFill>
                  <a:srgbClr val="0070C0"/>
                </a:solidFill>
                <a:latin typeface="+mj-lt"/>
                <a:cs typeface="Arial" pitchFamily="34"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232954" y="5947621"/>
            <a:ext cx="4256983" cy="461665"/>
          </a:xfrm>
          <a:prstGeom prst="rect">
            <a:avLst/>
          </a:prstGeom>
          <a:noFill/>
        </p:spPr>
        <p:txBody>
          <a:bodyPr wrap="square" rtlCol="0">
            <a:spAutoFit/>
          </a:bodyPr>
          <a:lstStyle/>
          <a:p>
            <a:r>
              <a:rPr lang="en-US" sz="2400" dirty="0" smtClean="0"/>
              <a:t>Interactive Whiteboard files</a:t>
            </a:r>
          </a:p>
        </p:txBody>
      </p:sp>
      <p:sp>
        <p:nvSpPr>
          <p:cNvPr id="7" name="TextBox 6"/>
          <p:cNvSpPr txBox="1"/>
          <p:nvPr/>
        </p:nvSpPr>
        <p:spPr>
          <a:xfrm>
            <a:off x="5609491" y="5947621"/>
            <a:ext cx="3323493" cy="461665"/>
          </a:xfrm>
          <a:prstGeom prst="rect">
            <a:avLst/>
          </a:prstGeom>
          <a:noFill/>
        </p:spPr>
        <p:txBody>
          <a:bodyPr wrap="square" rtlCol="0">
            <a:spAutoFit/>
          </a:bodyPr>
          <a:lstStyle/>
          <a:p>
            <a:r>
              <a:rPr lang="en-US" sz="2400" dirty="0" smtClean="0"/>
              <a:t>All supported </a:t>
            </a:r>
            <a:r>
              <a:rPr lang="en-US" sz="2400" dirty="0" err="1" smtClean="0"/>
              <a:t>filetypes</a:t>
            </a:r>
            <a:endParaRPr lang="en-US" sz="2400" dirty="0" smtClean="0"/>
          </a:p>
        </p:txBody>
      </p:sp>
      <p:sp>
        <p:nvSpPr>
          <p:cNvPr id="8" name="TextBox 7"/>
          <p:cNvSpPr txBox="1"/>
          <p:nvPr/>
        </p:nvSpPr>
        <p:spPr>
          <a:xfrm>
            <a:off x="152400" y="1088238"/>
            <a:ext cx="7924800" cy="584775"/>
          </a:xfrm>
          <a:prstGeom prst="rect">
            <a:avLst/>
          </a:prstGeom>
          <a:noFill/>
        </p:spPr>
        <p:txBody>
          <a:bodyPr wrap="square" rtlCol="0">
            <a:spAutoFit/>
          </a:bodyPr>
          <a:lstStyle/>
          <a:p>
            <a:r>
              <a:rPr lang="en-US" sz="3200" b="1" dirty="0" err="1" smtClean="0">
                <a:solidFill>
                  <a:srgbClr val="0070C0"/>
                </a:solidFill>
                <a:latin typeface="+mj-lt"/>
                <a:cs typeface="Arial" pitchFamily="34" charset="0"/>
              </a:rPr>
              <a:t>CreationStation</a:t>
            </a:r>
            <a:r>
              <a:rPr lang="en-US" sz="3200" b="1" dirty="0" smtClean="0">
                <a:solidFill>
                  <a:srgbClr val="0070C0"/>
                </a:solidFill>
                <a:latin typeface="+mj-lt"/>
                <a:cs typeface="Arial" pitchFamily="34" charset="0"/>
              </a:rPr>
              <a:t>™ Teacher User Types</a:t>
            </a:r>
          </a:p>
        </p:txBody>
      </p:sp>
      <p:pic>
        <p:nvPicPr>
          <p:cNvPr id="9" name="Picture 6" descr="\\beast\DALE_Creative\Doug\Carolyn PowerPoints\Workshop 3\images\35_teacher_types.png"/>
          <p:cNvPicPr>
            <a:picLocks noChangeAspect="1" noChangeArrowheads="1"/>
          </p:cNvPicPr>
          <p:nvPr/>
        </p:nvPicPr>
        <p:blipFill>
          <a:blip r:embed="rId3" cstate="print"/>
          <a:srcRect/>
          <a:stretch>
            <a:fillRect/>
          </a:stretch>
        </p:blipFill>
        <p:spPr bwMode="auto">
          <a:xfrm>
            <a:off x="0" y="1997995"/>
            <a:ext cx="9144000" cy="399157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5"/>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descr="cs_filetypes.png"/>
          <p:cNvPicPr>
            <a:picLocks noChangeAspect="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tretch>
            <a:fillRect/>
          </a:stretch>
        </p:blipFill>
        <p:spPr>
          <a:xfrm>
            <a:off x="6893691" y="0"/>
            <a:ext cx="2250309" cy="2061999"/>
          </a:xfrm>
          <a:prstGeom prst="rect">
            <a:avLst/>
          </a:prstGeom>
        </p:spPr>
      </p:pic>
      <p:sp>
        <p:nvSpPr>
          <p:cNvPr id="12" name="TextBox 11"/>
          <p:cNvSpPr txBox="1"/>
          <p:nvPr/>
        </p:nvSpPr>
        <p:spPr>
          <a:xfrm>
            <a:off x="188938" y="990600"/>
            <a:ext cx="4383061" cy="5632311"/>
          </a:xfrm>
          <a:prstGeom prst="rect">
            <a:avLst/>
          </a:prstGeom>
          <a:noFill/>
        </p:spPr>
        <p:txBody>
          <a:bodyPr wrap="square" rtlCol="0">
            <a:spAutoFit/>
          </a:bodyPr>
          <a:lstStyle/>
          <a:p>
            <a:r>
              <a:rPr lang="en-US" b="1" dirty="0" smtClean="0">
                <a:solidFill>
                  <a:srgbClr val="016CB4"/>
                </a:solidFill>
                <a:latin typeface="+mj-lt"/>
                <a:cs typeface="Arial"/>
              </a:rPr>
              <a:t>AUDIO</a:t>
            </a:r>
            <a:r>
              <a:rPr lang="en-US" b="1" dirty="0" smtClean="0">
                <a:latin typeface="+mj-lt"/>
                <a:cs typeface="Arial"/>
              </a:rPr>
              <a:t> </a:t>
            </a:r>
            <a:r>
              <a:rPr lang="en-US" dirty="0" smtClean="0">
                <a:latin typeface="+mj-lt"/>
                <a:cs typeface="Arial"/>
              </a:rPr>
              <a:t>MP3</a:t>
            </a:r>
          </a:p>
          <a:p>
            <a:endParaRPr lang="en-US" b="1" dirty="0" smtClean="0">
              <a:latin typeface="+mj-lt"/>
              <a:cs typeface="Arial"/>
            </a:endParaRPr>
          </a:p>
          <a:p>
            <a:r>
              <a:rPr lang="en-US" b="1" dirty="0" smtClean="0">
                <a:solidFill>
                  <a:srgbClr val="016CB4"/>
                </a:solidFill>
                <a:latin typeface="+mj-lt"/>
                <a:cs typeface="Arial"/>
              </a:rPr>
              <a:t>DOCUMENT</a:t>
            </a:r>
          </a:p>
          <a:p>
            <a:r>
              <a:rPr lang="en-US" dirty="0" smtClean="0">
                <a:latin typeface="+mj-lt"/>
                <a:cs typeface="Arial"/>
              </a:rPr>
              <a:t>Adobe</a:t>
            </a:r>
            <a:r>
              <a:rPr lang="en-US" baseline="30000" dirty="0" smtClean="0">
                <a:latin typeface="+mj-lt"/>
                <a:cs typeface="Arial"/>
              </a:rPr>
              <a:t>®</a:t>
            </a:r>
            <a:r>
              <a:rPr lang="en-US" dirty="0" smtClean="0">
                <a:latin typeface="+mj-lt"/>
                <a:cs typeface="Arial"/>
              </a:rPr>
              <a:t> Portable </a:t>
            </a:r>
            <a:r>
              <a:rPr lang="en-US" dirty="0">
                <a:latin typeface="+mj-lt"/>
                <a:cs typeface="Arial"/>
              </a:rPr>
              <a:t>Document Format </a:t>
            </a:r>
            <a:r>
              <a:rPr lang="en-US" dirty="0">
                <a:solidFill>
                  <a:schemeClr val="tx1">
                    <a:lumMod val="50000"/>
                    <a:lumOff val="50000"/>
                  </a:schemeClr>
                </a:solidFill>
                <a:latin typeface="+mj-lt"/>
                <a:cs typeface="Arial"/>
              </a:rPr>
              <a:t>(.</a:t>
            </a:r>
            <a:r>
              <a:rPr lang="en-US" dirty="0" err="1">
                <a:solidFill>
                  <a:schemeClr val="tx1">
                    <a:lumMod val="50000"/>
                    <a:lumOff val="50000"/>
                  </a:schemeClr>
                </a:solidFill>
                <a:latin typeface="+mj-lt"/>
                <a:cs typeface="Arial"/>
              </a:rPr>
              <a:t>pdf</a:t>
            </a:r>
            <a:r>
              <a:rPr lang="en-US" dirty="0" smtClean="0">
                <a:solidFill>
                  <a:schemeClr val="tx1">
                    <a:lumMod val="50000"/>
                    <a:lumOff val="50000"/>
                  </a:schemeClr>
                </a:solidFill>
                <a:latin typeface="+mj-lt"/>
                <a:cs typeface="Arial"/>
              </a:rPr>
              <a:t>)</a:t>
            </a:r>
            <a:endParaRPr lang="en-US" dirty="0">
              <a:solidFill>
                <a:schemeClr val="tx1">
                  <a:lumMod val="50000"/>
                  <a:lumOff val="50000"/>
                </a:schemeClr>
              </a:solidFill>
              <a:latin typeface="+mj-lt"/>
              <a:cs typeface="Arial"/>
            </a:endParaRPr>
          </a:p>
          <a:p>
            <a:r>
              <a:rPr lang="en-US" dirty="0" smtClean="0">
                <a:latin typeface="+mj-lt"/>
                <a:cs typeface="Arial"/>
              </a:rPr>
              <a:t>Apple</a:t>
            </a:r>
            <a:r>
              <a:rPr lang="en-US" baseline="30000" dirty="0">
                <a:latin typeface="+mj-lt"/>
                <a:cs typeface="Arial"/>
              </a:rPr>
              <a:t>®</a:t>
            </a:r>
            <a:r>
              <a:rPr lang="en-US" dirty="0">
                <a:latin typeface="+mj-lt"/>
                <a:cs typeface="Arial"/>
              </a:rPr>
              <a:t> iWork</a:t>
            </a:r>
            <a:r>
              <a:rPr lang="en-US" baseline="30000" dirty="0" smtClean="0">
                <a:latin typeface="+mj-lt"/>
                <a:cs typeface="Arial"/>
              </a:rPr>
              <a:t>®</a:t>
            </a:r>
            <a:r>
              <a:rPr lang="en-US" dirty="0" smtClean="0">
                <a:latin typeface="+mj-lt"/>
                <a:cs typeface="Arial"/>
              </a:rPr>
              <a:t> Keynote</a:t>
            </a:r>
            <a:r>
              <a:rPr lang="en-US" baseline="30000" dirty="0" smtClean="0">
                <a:latin typeface="+mj-lt"/>
                <a:cs typeface="Arial"/>
              </a:rPr>
              <a:t>®</a:t>
            </a:r>
            <a:r>
              <a:rPr lang="en-US" dirty="0" smtClean="0">
                <a:latin typeface="+mj-lt"/>
                <a:cs typeface="Arial"/>
              </a:rPr>
              <a:t> </a:t>
            </a:r>
            <a:r>
              <a:rPr lang="en-US" dirty="0" smtClean="0">
                <a:solidFill>
                  <a:srgbClr val="7F7F7F"/>
                </a:solidFill>
                <a:latin typeface="+mj-lt"/>
                <a:cs typeface="Arial"/>
              </a:rPr>
              <a:t>(</a:t>
            </a:r>
            <a:r>
              <a:rPr lang="en-US" dirty="0">
                <a:solidFill>
                  <a:srgbClr val="7F7F7F"/>
                </a:solidFill>
                <a:latin typeface="+mj-lt"/>
                <a:cs typeface="Arial"/>
              </a:rPr>
              <a:t>.key</a:t>
            </a:r>
            <a:r>
              <a:rPr lang="en-US" dirty="0" smtClean="0">
                <a:solidFill>
                  <a:srgbClr val="7F7F7F"/>
                </a:solidFill>
                <a:latin typeface="+mj-lt"/>
                <a:cs typeface="Arial"/>
              </a:rPr>
              <a:t>)</a:t>
            </a:r>
          </a:p>
          <a:p>
            <a:r>
              <a:rPr lang="en-US" dirty="0" smtClean="0">
                <a:latin typeface="+mj-lt"/>
                <a:cs typeface="Arial"/>
              </a:rPr>
              <a:t>Apple </a:t>
            </a:r>
            <a:r>
              <a:rPr lang="en-US" dirty="0">
                <a:latin typeface="+mj-lt"/>
                <a:cs typeface="Arial"/>
              </a:rPr>
              <a:t>iWork Numbers</a:t>
            </a:r>
            <a:r>
              <a:rPr lang="en-US" baseline="30000" dirty="0" smtClean="0">
                <a:latin typeface="+mj-lt"/>
                <a:cs typeface="Arial"/>
              </a:rPr>
              <a:t>®</a:t>
            </a:r>
            <a:r>
              <a:rPr lang="en-US" dirty="0" smtClean="0">
                <a:latin typeface="+mj-lt"/>
                <a:cs typeface="Arial"/>
              </a:rPr>
              <a:t> </a:t>
            </a:r>
            <a:r>
              <a:rPr lang="en-US" dirty="0" smtClean="0">
                <a:solidFill>
                  <a:srgbClr val="7F7F7F"/>
                </a:solidFill>
                <a:latin typeface="+mj-lt"/>
                <a:cs typeface="Arial"/>
              </a:rPr>
              <a:t>(</a:t>
            </a:r>
            <a:r>
              <a:rPr lang="en-US" dirty="0">
                <a:solidFill>
                  <a:srgbClr val="7F7F7F"/>
                </a:solidFill>
                <a:latin typeface="+mj-lt"/>
                <a:cs typeface="Arial"/>
              </a:rPr>
              <a:t>.numbers</a:t>
            </a:r>
            <a:r>
              <a:rPr lang="en-US" dirty="0" smtClean="0">
                <a:solidFill>
                  <a:srgbClr val="7F7F7F"/>
                </a:solidFill>
                <a:latin typeface="+mj-lt"/>
                <a:cs typeface="Arial"/>
              </a:rPr>
              <a:t>)</a:t>
            </a:r>
          </a:p>
          <a:p>
            <a:r>
              <a:rPr lang="en-US" dirty="0" smtClean="0">
                <a:latin typeface="+mj-lt"/>
                <a:cs typeface="Arial"/>
              </a:rPr>
              <a:t>Apple </a:t>
            </a:r>
            <a:r>
              <a:rPr lang="en-US" dirty="0">
                <a:latin typeface="+mj-lt"/>
                <a:cs typeface="Arial"/>
              </a:rPr>
              <a:t>iWork Pages</a:t>
            </a:r>
            <a:r>
              <a:rPr lang="en-US" baseline="30000" dirty="0" smtClean="0">
                <a:latin typeface="+mj-lt"/>
                <a:cs typeface="Arial"/>
              </a:rPr>
              <a:t>®</a:t>
            </a:r>
            <a:r>
              <a:rPr lang="en-US" dirty="0" smtClean="0">
                <a:latin typeface="+mj-lt"/>
                <a:cs typeface="Arial"/>
              </a:rPr>
              <a:t> </a:t>
            </a:r>
            <a:r>
              <a:rPr lang="en-US" dirty="0" smtClean="0">
                <a:solidFill>
                  <a:srgbClr val="7F7F7F"/>
                </a:solidFill>
                <a:latin typeface="+mj-lt"/>
                <a:cs typeface="Arial"/>
              </a:rPr>
              <a:t>(</a:t>
            </a:r>
            <a:r>
              <a:rPr lang="en-US" dirty="0">
                <a:solidFill>
                  <a:srgbClr val="7F7F7F"/>
                </a:solidFill>
                <a:latin typeface="+mj-lt"/>
                <a:cs typeface="Arial"/>
              </a:rPr>
              <a:t>.pages</a:t>
            </a:r>
            <a:r>
              <a:rPr lang="en-US" dirty="0" smtClean="0">
                <a:solidFill>
                  <a:srgbClr val="7F7F7F"/>
                </a:solidFill>
                <a:latin typeface="+mj-lt"/>
                <a:cs typeface="Arial"/>
              </a:rPr>
              <a:t>)</a:t>
            </a:r>
          </a:p>
          <a:p>
            <a:r>
              <a:rPr lang="en-US" dirty="0" smtClean="0">
                <a:latin typeface="+mj-lt"/>
                <a:cs typeface="Arial"/>
              </a:rPr>
              <a:t>Microsoft </a:t>
            </a:r>
            <a:r>
              <a:rPr lang="en-US" dirty="0">
                <a:latin typeface="+mj-lt"/>
                <a:cs typeface="Arial"/>
              </a:rPr>
              <a:t>Excel </a:t>
            </a:r>
            <a:r>
              <a:rPr lang="en-US" dirty="0">
                <a:solidFill>
                  <a:srgbClr val="7F7F7F"/>
                </a:solidFill>
                <a:latin typeface="+mj-lt"/>
                <a:cs typeface="Arial"/>
              </a:rPr>
              <a:t>(.</a:t>
            </a:r>
            <a:r>
              <a:rPr lang="en-US" dirty="0" err="1">
                <a:solidFill>
                  <a:srgbClr val="7F7F7F"/>
                </a:solidFill>
                <a:latin typeface="+mj-lt"/>
                <a:cs typeface="Arial"/>
              </a:rPr>
              <a:t>xls</a:t>
            </a:r>
            <a:r>
              <a:rPr lang="en-US" dirty="0">
                <a:solidFill>
                  <a:srgbClr val="7F7F7F"/>
                </a:solidFill>
                <a:latin typeface="+mj-lt"/>
                <a:cs typeface="Arial"/>
              </a:rPr>
              <a:t>, .</a:t>
            </a:r>
            <a:r>
              <a:rPr lang="en-US" dirty="0" err="1">
                <a:solidFill>
                  <a:srgbClr val="7F7F7F"/>
                </a:solidFill>
                <a:latin typeface="+mj-lt"/>
                <a:cs typeface="Arial"/>
              </a:rPr>
              <a:t>xlsx</a:t>
            </a:r>
            <a:r>
              <a:rPr lang="en-US" dirty="0" smtClean="0">
                <a:solidFill>
                  <a:srgbClr val="7F7F7F"/>
                </a:solidFill>
                <a:latin typeface="+mj-lt"/>
                <a:cs typeface="Arial"/>
              </a:rPr>
              <a:t>)</a:t>
            </a:r>
          </a:p>
          <a:p>
            <a:r>
              <a:rPr lang="en-US" dirty="0" smtClean="0">
                <a:latin typeface="+mj-lt"/>
                <a:cs typeface="Arial"/>
              </a:rPr>
              <a:t>Microsoft </a:t>
            </a:r>
            <a:r>
              <a:rPr lang="en-US" dirty="0">
                <a:latin typeface="+mj-lt"/>
                <a:cs typeface="Arial"/>
              </a:rPr>
              <a:t>PowerPoint </a:t>
            </a:r>
            <a:r>
              <a:rPr lang="en-US" dirty="0">
                <a:solidFill>
                  <a:srgbClr val="7F7F7F"/>
                </a:solidFill>
                <a:latin typeface="+mj-lt"/>
                <a:cs typeface="Arial"/>
              </a:rPr>
              <a:t>(.</a:t>
            </a:r>
            <a:r>
              <a:rPr lang="en-US" dirty="0" err="1">
                <a:solidFill>
                  <a:srgbClr val="7F7F7F"/>
                </a:solidFill>
                <a:latin typeface="+mj-lt"/>
                <a:cs typeface="Arial"/>
              </a:rPr>
              <a:t>ppt</a:t>
            </a:r>
            <a:r>
              <a:rPr lang="en-US" dirty="0">
                <a:solidFill>
                  <a:srgbClr val="7F7F7F"/>
                </a:solidFill>
                <a:latin typeface="+mj-lt"/>
                <a:cs typeface="Arial"/>
              </a:rPr>
              <a:t>, .</a:t>
            </a:r>
            <a:r>
              <a:rPr lang="en-US" dirty="0" err="1">
                <a:solidFill>
                  <a:srgbClr val="7F7F7F"/>
                </a:solidFill>
                <a:latin typeface="+mj-lt"/>
                <a:cs typeface="Arial"/>
              </a:rPr>
              <a:t>pptx</a:t>
            </a:r>
            <a:r>
              <a:rPr lang="en-US" dirty="0" smtClean="0">
                <a:solidFill>
                  <a:srgbClr val="7F7F7F"/>
                </a:solidFill>
                <a:latin typeface="+mj-lt"/>
                <a:cs typeface="Arial"/>
              </a:rPr>
              <a:t>)</a:t>
            </a:r>
          </a:p>
          <a:p>
            <a:r>
              <a:rPr lang="en-US" dirty="0" smtClean="0">
                <a:latin typeface="+mj-lt"/>
                <a:cs typeface="Arial"/>
              </a:rPr>
              <a:t>Microsoft </a:t>
            </a:r>
            <a:r>
              <a:rPr lang="en-US" dirty="0">
                <a:latin typeface="+mj-lt"/>
                <a:cs typeface="Arial"/>
              </a:rPr>
              <a:t>Word </a:t>
            </a:r>
            <a:r>
              <a:rPr lang="en-US" dirty="0">
                <a:solidFill>
                  <a:srgbClr val="7F7F7F"/>
                </a:solidFill>
                <a:latin typeface="+mj-lt"/>
                <a:cs typeface="Arial"/>
              </a:rPr>
              <a:t>(.doc, .</a:t>
            </a:r>
            <a:r>
              <a:rPr lang="en-US" dirty="0" err="1">
                <a:solidFill>
                  <a:srgbClr val="7F7F7F"/>
                </a:solidFill>
                <a:latin typeface="+mj-lt"/>
                <a:cs typeface="Arial"/>
              </a:rPr>
              <a:t>docx</a:t>
            </a:r>
            <a:r>
              <a:rPr lang="en-US" dirty="0" smtClean="0">
                <a:solidFill>
                  <a:srgbClr val="7F7F7F"/>
                </a:solidFill>
                <a:latin typeface="+mj-lt"/>
                <a:cs typeface="Arial"/>
              </a:rPr>
              <a:t>)</a:t>
            </a:r>
          </a:p>
          <a:p>
            <a:r>
              <a:rPr lang="en-US" dirty="0" err="1" smtClean="0">
                <a:latin typeface="+mj-lt"/>
                <a:cs typeface="Arial"/>
              </a:rPr>
              <a:t>OpenOffice.org</a:t>
            </a:r>
            <a:r>
              <a:rPr lang="en-US" baseline="30000" dirty="0" smtClean="0">
                <a:latin typeface="+mj-lt"/>
                <a:cs typeface="Arial"/>
              </a:rPr>
              <a:t>®</a:t>
            </a:r>
            <a:r>
              <a:rPr lang="en-US" dirty="0">
                <a:latin typeface="+mj-lt"/>
                <a:cs typeface="Arial"/>
              </a:rPr>
              <a:t> </a:t>
            </a:r>
            <a:r>
              <a:rPr lang="en-US" dirty="0" smtClean="0">
                <a:solidFill>
                  <a:srgbClr val="7F7F7F"/>
                </a:solidFill>
                <a:latin typeface="+mj-lt"/>
                <a:cs typeface="Arial"/>
              </a:rPr>
              <a:t>(</a:t>
            </a:r>
            <a:r>
              <a:rPr lang="en-US" dirty="0">
                <a:solidFill>
                  <a:srgbClr val="7F7F7F"/>
                </a:solidFill>
                <a:latin typeface="+mj-lt"/>
                <a:cs typeface="Arial"/>
              </a:rPr>
              <a:t>.</a:t>
            </a:r>
            <a:r>
              <a:rPr lang="en-US" dirty="0" err="1">
                <a:solidFill>
                  <a:srgbClr val="7F7F7F"/>
                </a:solidFill>
                <a:latin typeface="+mj-lt"/>
                <a:cs typeface="Arial"/>
              </a:rPr>
              <a:t>odt</a:t>
            </a:r>
            <a:r>
              <a:rPr lang="en-US" dirty="0">
                <a:solidFill>
                  <a:srgbClr val="7F7F7F"/>
                </a:solidFill>
                <a:latin typeface="+mj-lt"/>
                <a:cs typeface="Arial"/>
              </a:rPr>
              <a:t>, .</a:t>
            </a:r>
            <a:r>
              <a:rPr lang="en-US" dirty="0" err="1">
                <a:solidFill>
                  <a:srgbClr val="7F7F7F"/>
                </a:solidFill>
                <a:latin typeface="+mj-lt"/>
                <a:cs typeface="Arial"/>
              </a:rPr>
              <a:t>ods</a:t>
            </a:r>
            <a:r>
              <a:rPr lang="en-US" dirty="0">
                <a:solidFill>
                  <a:srgbClr val="7F7F7F"/>
                </a:solidFill>
                <a:latin typeface="+mj-lt"/>
                <a:cs typeface="Arial"/>
              </a:rPr>
              <a:t>, .</a:t>
            </a:r>
            <a:r>
              <a:rPr lang="en-US" dirty="0" err="1">
                <a:solidFill>
                  <a:srgbClr val="7F7F7F"/>
                </a:solidFill>
                <a:latin typeface="+mj-lt"/>
                <a:cs typeface="Arial"/>
              </a:rPr>
              <a:t>odg</a:t>
            </a:r>
            <a:r>
              <a:rPr lang="en-US" dirty="0">
                <a:solidFill>
                  <a:srgbClr val="7F7F7F"/>
                </a:solidFill>
                <a:latin typeface="+mj-lt"/>
                <a:cs typeface="Arial"/>
              </a:rPr>
              <a:t>, .</a:t>
            </a:r>
            <a:r>
              <a:rPr lang="en-US" dirty="0" err="1">
                <a:solidFill>
                  <a:srgbClr val="7F7F7F"/>
                </a:solidFill>
                <a:latin typeface="+mj-lt"/>
                <a:cs typeface="Arial"/>
              </a:rPr>
              <a:t>odf</a:t>
            </a:r>
            <a:r>
              <a:rPr lang="en-US" dirty="0">
                <a:solidFill>
                  <a:srgbClr val="7F7F7F"/>
                </a:solidFill>
                <a:latin typeface="+mj-lt"/>
                <a:cs typeface="Arial"/>
              </a:rPr>
              <a:t>, .</a:t>
            </a:r>
            <a:r>
              <a:rPr lang="en-US" dirty="0" err="1">
                <a:solidFill>
                  <a:srgbClr val="7F7F7F"/>
                </a:solidFill>
                <a:latin typeface="+mj-lt"/>
                <a:cs typeface="Arial"/>
              </a:rPr>
              <a:t>odp</a:t>
            </a:r>
            <a:r>
              <a:rPr lang="en-US" dirty="0" smtClean="0">
                <a:solidFill>
                  <a:srgbClr val="7F7F7F"/>
                </a:solidFill>
                <a:latin typeface="+mj-lt"/>
                <a:cs typeface="Arial"/>
              </a:rPr>
              <a:t>)</a:t>
            </a:r>
          </a:p>
          <a:p>
            <a:r>
              <a:rPr lang="en-US" dirty="0" smtClean="0">
                <a:latin typeface="+mj-lt"/>
                <a:cs typeface="Arial"/>
              </a:rPr>
              <a:t>Rich </a:t>
            </a:r>
            <a:r>
              <a:rPr lang="en-US" dirty="0">
                <a:latin typeface="+mj-lt"/>
                <a:cs typeface="Arial"/>
              </a:rPr>
              <a:t>Text Format </a:t>
            </a:r>
            <a:r>
              <a:rPr lang="en-US" dirty="0">
                <a:solidFill>
                  <a:srgbClr val="7F7F7F"/>
                </a:solidFill>
                <a:latin typeface="+mj-lt"/>
                <a:cs typeface="Arial"/>
              </a:rPr>
              <a:t>(.rtf</a:t>
            </a:r>
            <a:r>
              <a:rPr lang="en-US" dirty="0" smtClean="0">
                <a:solidFill>
                  <a:srgbClr val="7F7F7F"/>
                </a:solidFill>
                <a:latin typeface="+mj-lt"/>
                <a:cs typeface="Arial"/>
              </a:rPr>
              <a:t>)</a:t>
            </a:r>
          </a:p>
          <a:p>
            <a:r>
              <a:rPr lang="en-US" dirty="0" err="1" smtClean="0">
                <a:latin typeface="+mj-lt"/>
                <a:cs typeface="Arial"/>
              </a:rPr>
              <a:t>StarOffice</a:t>
            </a:r>
            <a:r>
              <a:rPr lang="en-US" baseline="30000" dirty="0" smtClean="0">
                <a:latin typeface="+mj-lt"/>
                <a:cs typeface="Arial"/>
              </a:rPr>
              <a:t>®</a:t>
            </a:r>
            <a:r>
              <a:rPr lang="en-US" dirty="0" smtClean="0">
                <a:latin typeface="+mj-lt"/>
                <a:cs typeface="Arial"/>
              </a:rPr>
              <a:t> </a:t>
            </a:r>
            <a:r>
              <a:rPr lang="en-US" dirty="0" smtClean="0">
                <a:solidFill>
                  <a:srgbClr val="7F7F7F"/>
                </a:solidFill>
                <a:latin typeface="+mj-lt"/>
                <a:cs typeface="Arial"/>
              </a:rPr>
              <a:t>(</a:t>
            </a:r>
            <a:r>
              <a:rPr lang="en-US" dirty="0">
                <a:solidFill>
                  <a:srgbClr val="7F7F7F"/>
                </a:solidFill>
                <a:latin typeface="+mj-lt"/>
                <a:cs typeface="Arial"/>
              </a:rPr>
              <a:t>.</a:t>
            </a:r>
            <a:r>
              <a:rPr lang="en-US" dirty="0" err="1">
                <a:solidFill>
                  <a:srgbClr val="7F7F7F"/>
                </a:solidFill>
                <a:latin typeface="+mj-lt"/>
                <a:cs typeface="Arial"/>
              </a:rPr>
              <a:t>sdw</a:t>
            </a:r>
            <a:r>
              <a:rPr lang="en-US" dirty="0">
                <a:solidFill>
                  <a:srgbClr val="7F7F7F"/>
                </a:solidFill>
                <a:latin typeface="+mj-lt"/>
                <a:cs typeface="Arial"/>
              </a:rPr>
              <a:t>, .</a:t>
            </a:r>
            <a:r>
              <a:rPr lang="en-US" dirty="0" err="1">
                <a:solidFill>
                  <a:srgbClr val="7F7F7F"/>
                </a:solidFill>
                <a:latin typeface="+mj-lt"/>
                <a:cs typeface="Arial"/>
              </a:rPr>
              <a:t>sdc</a:t>
            </a:r>
            <a:r>
              <a:rPr lang="en-US" dirty="0">
                <a:solidFill>
                  <a:srgbClr val="7F7F7F"/>
                </a:solidFill>
                <a:latin typeface="+mj-lt"/>
                <a:cs typeface="Arial"/>
              </a:rPr>
              <a:t>, .</a:t>
            </a:r>
            <a:r>
              <a:rPr lang="en-US" dirty="0" err="1">
                <a:solidFill>
                  <a:srgbClr val="7F7F7F"/>
                </a:solidFill>
                <a:latin typeface="+mj-lt"/>
                <a:cs typeface="Arial"/>
              </a:rPr>
              <a:t>sdd</a:t>
            </a:r>
            <a:r>
              <a:rPr lang="en-US" dirty="0">
                <a:solidFill>
                  <a:srgbClr val="7F7F7F"/>
                </a:solidFill>
                <a:latin typeface="+mj-lt"/>
                <a:cs typeface="Arial"/>
              </a:rPr>
              <a:t>, .</a:t>
            </a:r>
            <a:r>
              <a:rPr lang="en-US" dirty="0" err="1">
                <a:solidFill>
                  <a:srgbClr val="7F7F7F"/>
                </a:solidFill>
                <a:latin typeface="+mj-lt"/>
                <a:cs typeface="Arial"/>
              </a:rPr>
              <a:t>sdp</a:t>
            </a:r>
            <a:r>
              <a:rPr lang="en-US" dirty="0" smtClean="0">
                <a:solidFill>
                  <a:srgbClr val="7F7F7F"/>
                </a:solidFill>
                <a:latin typeface="+mj-lt"/>
                <a:cs typeface="Arial"/>
              </a:rPr>
              <a:t>)</a:t>
            </a:r>
          </a:p>
          <a:p>
            <a:r>
              <a:rPr lang="en-US" dirty="0" smtClean="0">
                <a:latin typeface="+mj-lt"/>
                <a:cs typeface="Arial"/>
              </a:rPr>
              <a:t>Text </a:t>
            </a:r>
            <a:r>
              <a:rPr lang="en-US" dirty="0">
                <a:solidFill>
                  <a:srgbClr val="7F7F7F"/>
                </a:solidFill>
                <a:latin typeface="+mj-lt"/>
                <a:cs typeface="Arial"/>
              </a:rPr>
              <a:t>(.txt</a:t>
            </a:r>
            <a:r>
              <a:rPr lang="en-US" dirty="0" smtClean="0">
                <a:solidFill>
                  <a:srgbClr val="7F7F7F"/>
                </a:solidFill>
                <a:latin typeface="+mj-lt"/>
                <a:cs typeface="Arial"/>
              </a:rPr>
              <a:t>)</a:t>
            </a:r>
          </a:p>
          <a:p>
            <a:endParaRPr lang="en-US" dirty="0" smtClean="0">
              <a:latin typeface="+mj-lt"/>
              <a:cs typeface="Arial"/>
            </a:endParaRPr>
          </a:p>
          <a:p>
            <a:r>
              <a:rPr lang="en-US" b="1" dirty="0" smtClean="0">
                <a:solidFill>
                  <a:srgbClr val="016CB4"/>
                </a:solidFill>
                <a:latin typeface="+mj-lt"/>
                <a:cs typeface="Arial"/>
              </a:rPr>
              <a:t>WEBLINKS</a:t>
            </a:r>
            <a:r>
              <a:rPr lang="en-US" b="1" dirty="0" smtClean="0">
                <a:latin typeface="+mj-lt"/>
                <a:cs typeface="Arial"/>
              </a:rPr>
              <a:t> </a:t>
            </a:r>
            <a:r>
              <a:rPr lang="en-US" dirty="0" smtClean="0">
                <a:latin typeface="+mj-lt"/>
                <a:cs typeface="Arial"/>
              </a:rPr>
              <a:t>Any URL Addresses </a:t>
            </a:r>
          </a:p>
          <a:p>
            <a:endParaRPr lang="en-US" dirty="0" smtClean="0">
              <a:latin typeface="+mj-lt"/>
              <a:cs typeface="Arial"/>
            </a:endParaRPr>
          </a:p>
          <a:p>
            <a:r>
              <a:rPr lang="en-US" b="1" dirty="0" smtClean="0">
                <a:solidFill>
                  <a:srgbClr val="016CB4"/>
                </a:solidFill>
                <a:latin typeface="+mj-lt"/>
                <a:cs typeface="Arial"/>
              </a:rPr>
              <a:t>IMAGE</a:t>
            </a:r>
            <a:r>
              <a:rPr lang="en-US" b="1" dirty="0" smtClean="0">
                <a:latin typeface="+mj-lt"/>
                <a:cs typeface="Arial"/>
              </a:rPr>
              <a:t> </a:t>
            </a:r>
            <a:r>
              <a:rPr lang="en-US" dirty="0" smtClean="0">
                <a:latin typeface="+mj-lt"/>
                <a:cs typeface="Arial"/>
              </a:rPr>
              <a:t>JPEG</a:t>
            </a:r>
            <a:r>
              <a:rPr lang="en-US" dirty="0">
                <a:latin typeface="+mj-lt"/>
                <a:cs typeface="Arial"/>
              </a:rPr>
              <a:t>, GIF and </a:t>
            </a:r>
            <a:r>
              <a:rPr lang="en-US" dirty="0" smtClean="0">
                <a:latin typeface="+mj-lt"/>
                <a:cs typeface="Arial"/>
              </a:rPr>
              <a:t>Bitmap</a:t>
            </a:r>
          </a:p>
          <a:p>
            <a:endParaRPr lang="en-US" dirty="0" smtClean="0">
              <a:latin typeface="+mj-lt"/>
              <a:cs typeface="Arial"/>
            </a:endParaRPr>
          </a:p>
          <a:p>
            <a:r>
              <a:rPr lang="en-US" b="1" dirty="0" smtClean="0">
                <a:solidFill>
                  <a:srgbClr val="016CB4"/>
                </a:solidFill>
                <a:cs typeface="Arial"/>
              </a:rPr>
              <a:t>INTERACTIVE</a:t>
            </a:r>
            <a:r>
              <a:rPr lang="en-US" b="1" dirty="0" smtClean="0">
                <a:cs typeface="Arial"/>
              </a:rPr>
              <a:t> </a:t>
            </a:r>
            <a:r>
              <a:rPr lang="en-US" dirty="0" smtClean="0">
                <a:cs typeface="Arial"/>
              </a:rPr>
              <a:t>Adobe Flash</a:t>
            </a:r>
            <a:r>
              <a:rPr lang="en-US" baseline="30000" dirty="0" smtClean="0">
                <a:cs typeface="Arial"/>
              </a:rPr>
              <a:t>®</a:t>
            </a:r>
            <a:r>
              <a:rPr lang="en-US" dirty="0" smtClean="0">
                <a:cs typeface="Arial"/>
              </a:rPr>
              <a:t> </a:t>
            </a:r>
            <a:r>
              <a:rPr lang="en-US" dirty="0" smtClean="0">
                <a:solidFill>
                  <a:srgbClr val="7F7F7F"/>
                </a:solidFill>
                <a:cs typeface="Arial"/>
              </a:rPr>
              <a:t>(.</a:t>
            </a:r>
            <a:r>
              <a:rPr lang="en-US" dirty="0" err="1" smtClean="0">
                <a:solidFill>
                  <a:srgbClr val="7F7F7F"/>
                </a:solidFill>
                <a:cs typeface="Arial"/>
              </a:rPr>
              <a:t>swf</a:t>
            </a:r>
            <a:r>
              <a:rPr lang="en-US" dirty="0" smtClean="0">
                <a:solidFill>
                  <a:srgbClr val="7F7F7F"/>
                </a:solidFill>
                <a:cs typeface="Arial"/>
              </a:rPr>
              <a:t>)</a:t>
            </a:r>
          </a:p>
        </p:txBody>
      </p:sp>
      <p:sp>
        <p:nvSpPr>
          <p:cNvPr id="13" name="TextBox 12"/>
          <p:cNvSpPr txBox="1"/>
          <p:nvPr/>
        </p:nvSpPr>
        <p:spPr>
          <a:xfrm>
            <a:off x="4944290" y="1552303"/>
            <a:ext cx="3951515" cy="5078313"/>
          </a:xfrm>
          <a:prstGeom prst="rect">
            <a:avLst/>
          </a:prstGeom>
          <a:noFill/>
        </p:spPr>
        <p:txBody>
          <a:bodyPr wrap="square" rtlCol="0">
            <a:spAutoFit/>
          </a:bodyPr>
          <a:lstStyle/>
          <a:p>
            <a:r>
              <a:rPr lang="en-US" b="1" dirty="0" smtClean="0">
                <a:solidFill>
                  <a:srgbClr val="016CB4"/>
                </a:solidFill>
                <a:latin typeface="+mj-lt"/>
                <a:cs typeface="Arial"/>
              </a:rPr>
              <a:t>VIDEO</a:t>
            </a:r>
          </a:p>
          <a:p>
            <a:r>
              <a:rPr lang="en-US" dirty="0" smtClean="0">
                <a:latin typeface="+mj-lt"/>
                <a:cs typeface="Arial"/>
              </a:rPr>
              <a:t>Adobe </a:t>
            </a:r>
            <a:r>
              <a:rPr lang="en-US" dirty="0">
                <a:latin typeface="+mj-lt"/>
                <a:cs typeface="Arial"/>
              </a:rPr>
              <a:t>Flash Video </a:t>
            </a:r>
            <a:r>
              <a:rPr lang="en-US" dirty="0">
                <a:solidFill>
                  <a:srgbClr val="7F7F7F"/>
                </a:solidFill>
                <a:latin typeface="+mj-lt"/>
                <a:cs typeface="Arial"/>
              </a:rPr>
              <a:t>(.</a:t>
            </a:r>
            <a:r>
              <a:rPr lang="en-US" dirty="0" err="1">
                <a:solidFill>
                  <a:srgbClr val="7F7F7F"/>
                </a:solidFill>
                <a:latin typeface="+mj-lt"/>
                <a:cs typeface="Arial"/>
              </a:rPr>
              <a:t>flv</a:t>
            </a:r>
            <a:r>
              <a:rPr lang="en-US" dirty="0" smtClean="0">
                <a:solidFill>
                  <a:srgbClr val="7F7F7F"/>
                </a:solidFill>
                <a:latin typeface="+mj-lt"/>
                <a:cs typeface="Arial"/>
              </a:rPr>
              <a:t>)</a:t>
            </a:r>
          </a:p>
          <a:p>
            <a:r>
              <a:rPr lang="en-US" dirty="0" smtClean="0">
                <a:latin typeface="+mj-lt"/>
                <a:cs typeface="Arial"/>
              </a:rPr>
              <a:t>H</a:t>
            </a:r>
            <a:r>
              <a:rPr lang="en-US" dirty="0">
                <a:latin typeface="+mj-lt"/>
                <a:cs typeface="Arial"/>
              </a:rPr>
              <a:t>.264 </a:t>
            </a:r>
            <a:r>
              <a:rPr lang="en-US" dirty="0">
                <a:solidFill>
                  <a:srgbClr val="7F7F7F"/>
                </a:solidFill>
                <a:latin typeface="+mj-lt"/>
                <a:cs typeface="Arial"/>
              </a:rPr>
              <a:t>(MPEG-4, Part 10/AVC</a:t>
            </a:r>
            <a:r>
              <a:rPr lang="en-US" dirty="0" smtClean="0">
                <a:solidFill>
                  <a:srgbClr val="7F7F7F"/>
                </a:solidFill>
                <a:latin typeface="+mj-lt"/>
                <a:cs typeface="Arial"/>
              </a:rPr>
              <a:t>)</a:t>
            </a:r>
          </a:p>
          <a:p>
            <a:r>
              <a:rPr lang="en-US" dirty="0" smtClean="0">
                <a:latin typeface="+mj-lt"/>
                <a:cs typeface="Arial"/>
              </a:rPr>
              <a:t>MPEG</a:t>
            </a:r>
            <a:r>
              <a:rPr lang="en-US" dirty="0">
                <a:latin typeface="+mj-lt"/>
                <a:cs typeface="Arial"/>
              </a:rPr>
              <a:t>-1 Video File </a:t>
            </a:r>
            <a:r>
              <a:rPr lang="en-US" dirty="0">
                <a:solidFill>
                  <a:srgbClr val="7F7F7F"/>
                </a:solidFill>
                <a:latin typeface="+mj-lt"/>
                <a:cs typeface="Arial"/>
              </a:rPr>
              <a:t>(.mpg</a:t>
            </a:r>
            <a:r>
              <a:rPr lang="en-US" dirty="0" smtClean="0">
                <a:solidFill>
                  <a:srgbClr val="7F7F7F"/>
                </a:solidFill>
                <a:latin typeface="+mj-lt"/>
                <a:cs typeface="Arial"/>
              </a:rPr>
              <a:t>)</a:t>
            </a:r>
          </a:p>
          <a:p>
            <a:r>
              <a:rPr lang="en-US" dirty="0" smtClean="0">
                <a:latin typeface="+mj-lt"/>
                <a:cs typeface="Arial"/>
              </a:rPr>
              <a:t>MPEG</a:t>
            </a:r>
            <a:r>
              <a:rPr lang="en-US" dirty="0">
                <a:latin typeface="+mj-lt"/>
                <a:cs typeface="Arial"/>
              </a:rPr>
              <a:t>-4 Part 2 </a:t>
            </a:r>
            <a:r>
              <a:rPr lang="en-US" dirty="0">
                <a:solidFill>
                  <a:srgbClr val="7F7F7F"/>
                </a:solidFill>
                <a:latin typeface="+mj-lt"/>
                <a:cs typeface="Arial"/>
              </a:rPr>
              <a:t>(.mp4</a:t>
            </a:r>
            <a:r>
              <a:rPr lang="en-US" dirty="0" smtClean="0">
                <a:solidFill>
                  <a:srgbClr val="7F7F7F"/>
                </a:solidFill>
                <a:latin typeface="+mj-lt"/>
                <a:cs typeface="Arial"/>
              </a:rPr>
              <a:t>)</a:t>
            </a:r>
          </a:p>
          <a:p>
            <a:r>
              <a:rPr lang="en-US" dirty="0" smtClean="0">
                <a:latin typeface="+mj-lt"/>
                <a:cs typeface="Arial"/>
              </a:rPr>
              <a:t>QuickTime</a:t>
            </a:r>
            <a:r>
              <a:rPr lang="en-US" baseline="30000" dirty="0">
                <a:latin typeface="+mj-lt"/>
                <a:cs typeface="Arial"/>
              </a:rPr>
              <a:t>®</a:t>
            </a:r>
            <a:r>
              <a:rPr lang="en-US" dirty="0">
                <a:latin typeface="+mj-lt"/>
                <a:cs typeface="Arial"/>
              </a:rPr>
              <a:t> Movie </a:t>
            </a:r>
            <a:r>
              <a:rPr lang="en-US" dirty="0">
                <a:solidFill>
                  <a:srgbClr val="7F7F7F"/>
                </a:solidFill>
                <a:latin typeface="+mj-lt"/>
                <a:cs typeface="Arial"/>
              </a:rPr>
              <a:t>(.</a:t>
            </a:r>
            <a:r>
              <a:rPr lang="en-US" dirty="0" err="1">
                <a:solidFill>
                  <a:srgbClr val="7F7F7F"/>
                </a:solidFill>
                <a:latin typeface="+mj-lt"/>
                <a:cs typeface="Arial"/>
              </a:rPr>
              <a:t>mov</a:t>
            </a:r>
            <a:r>
              <a:rPr lang="en-US" dirty="0" smtClean="0">
                <a:solidFill>
                  <a:srgbClr val="7F7F7F"/>
                </a:solidFill>
                <a:latin typeface="+mj-lt"/>
                <a:cs typeface="Arial"/>
              </a:rPr>
              <a:t>)</a:t>
            </a:r>
          </a:p>
          <a:p>
            <a:r>
              <a:rPr lang="en-US" dirty="0" smtClean="0">
                <a:latin typeface="+mj-lt"/>
                <a:cs typeface="Arial"/>
              </a:rPr>
              <a:t>Windows </a:t>
            </a:r>
            <a:r>
              <a:rPr lang="en-US" dirty="0">
                <a:latin typeface="+mj-lt"/>
                <a:cs typeface="Arial"/>
              </a:rPr>
              <a:t>Media</a:t>
            </a:r>
            <a:r>
              <a:rPr lang="en-US" baseline="30000" dirty="0" smtClean="0">
                <a:latin typeface="+mj-lt"/>
                <a:cs typeface="Arial"/>
              </a:rPr>
              <a:t>®</a:t>
            </a:r>
            <a:r>
              <a:rPr lang="en-US" dirty="0" smtClean="0">
                <a:latin typeface="+mj-lt"/>
                <a:cs typeface="Arial"/>
              </a:rPr>
              <a:t> Video </a:t>
            </a:r>
            <a:r>
              <a:rPr lang="en-US" dirty="0">
                <a:solidFill>
                  <a:srgbClr val="7F7F7F"/>
                </a:solidFill>
                <a:latin typeface="+mj-lt"/>
                <a:cs typeface="Arial"/>
              </a:rPr>
              <a:t>(.</a:t>
            </a:r>
            <a:r>
              <a:rPr lang="en-US" dirty="0" err="1">
                <a:solidFill>
                  <a:srgbClr val="7F7F7F"/>
                </a:solidFill>
                <a:latin typeface="+mj-lt"/>
                <a:cs typeface="Arial"/>
              </a:rPr>
              <a:t>wmv</a:t>
            </a:r>
            <a:r>
              <a:rPr lang="en-US" dirty="0" smtClean="0">
                <a:solidFill>
                  <a:srgbClr val="7F7F7F"/>
                </a:solidFill>
                <a:latin typeface="+mj-lt"/>
                <a:cs typeface="Arial"/>
              </a:rPr>
              <a:t>)</a:t>
            </a:r>
          </a:p>
          <a:p>
            <a:endParaRPr lang="en-US" dirty="0">
              <a:latin typeface="+mj-lt"/>
              <a:cs typeface="Arial"/>
            </a:endParaRPr>
          </a:p>
          <a:p>
            <a:r>
              <a:rPr lang="en-US" b="1" dirty="0" err="1" smtClean="0">
                <a:solidFill>
                  <a:srgbClr val="016CB4"/>
                </a:solidFill>
                <a:latin typeface="+mj-lt"/>
                <a:cs typeface="Arial"/>
              </a:rPr>
              <a:t>eBOOK</a:t>
            </a:r>
            <a:endParaRPr lang="en-US" b="1" dirty="0" smtClean="0">
              <a:solidFill>
                <a:srgbClr val="016CB4"/>
              </a:solidFill>
              <a:latin typeface="+mj-lt"/>
              <a:cs typeface="Arial"/>
            </a:endParaRPr>
          </a:p>
          <a:p>
            <a:r>
              <a:rPr lang="en-US" dirty="0" err="1" smtClean="0">
                <a:latin typeface="+mj-lt"/>
                <a:cs typeface="Arial"/>
              </a:rPr>
              <a:t>EPuB</a:t>
            </a:r>
            <a:r>
              <a:rPr lang="en-US" dirty="0" smtClean="0">
                <a:latin typeface="+mj-lt"/>
                <a:cs typeface="Arial"/>
              </a:rPr>
              <a:t> </a:t>
            </a:r>
            <a:r>
              <a:rPr lang="en-US" dirty="0">
                <a:solidFill>
                  <a:srgbClr val="7F7F7F"/>
                </a:solidFill>
                <a:latin typeface="+mj-lt"/>
                <a:cs typeface="Arial"/>
              </a:rPr>
              <a:t>(.</a:t>
            </a:r>
            <a:r>
              <a:rPr lang="en-US" dirty="0" err="1">
                <a:solidFill>
                  <a:srgbClr val="7F7F7F"/>
                </a:solidFill>
                <a:latin typeface="+mj-lt"/>
                <a:cs typeface="Arial"/>
              </a:rPr>
              <a:t>epub</a:t>
            </a:r>
            <a:r>
              <a:rPr lang="en-US" dirty="0" smtClean="0">
                <a:solidFill>
                  <a:srgbClr val="7F7F7F"/>
                </a:solidFill>
                <a:latin typeface="+mj-lt"/>
                <a:cs typeface="Arial"/>
              </a:rPr>
              <a:t>)</a:t>
            </a:r>
          </a:p>
          <a:p>
            <a:r>
              <a:rPr lang="en-US" dirty="0" smtClean="0">
                <a:latin typeface="+mj-lt"/>
                <a:cs typeface="Arial"/>
              </a:rPr>
              <a:t>Microsoft </a:t>
            </a:r>
            <a:r>
              <a:rPr lang="en-US" dirty="0">
                <a:latin typeface="+mj-lt"/>
                <a:cs typeface="Arial"/>
              </a:rPr>
              <a:t>Reader </a:t>
            </a:r>
            <a:r>
              <a:rPr lang="en-US" dirty="0">
                <a:solidFill>
                  <a:srgbClr val="7F7F7F"/>
                </a:solidFill>
                <a:latin typeface="+mj-lt"/>
                <a:cs typeface="Arial"/>
              </a:rPr>
              <a:t>(.lit</a:t>
            </a:r>
            <a:r>
              <a:rPr lang="en-US" dirty="0" smtClean="0">
                <a:solidFill>
                  <a:srgbClr val="7F7F7F"/>
                </a:solidFill>
                <a:latin typeface="+mj-lt"/>
                <a:cs typeface="Arial"/>
              </a:rPr>
              <a:t>)</a:t>
            </a:r>
          </a:p>
          <a:p>
            <a:endParaRPr lang="en-US" b="1" dirty="0">
              <a:latin typeface="+mj-lt"/>
              <a:cs typeface="Arial"/>
            </a:endParaRPr>
          </a:p>
          <a:p>
            <a:r>
              <a:rPr lang="en-US" b="1" dirty="0" smtClean="0">
                <a:solidFill>
                  <a:srgbClr val="016CB4"/>
                </a:solidFill>
                <a:latin typeface="+mj-lt"/>
                <a:cs typeface="Arial"/>
              </a:rPr>
              <a:t>WHITEBOARD</a:t>
            </a:r>
          </a:p>
          <a:p>
            <a:pPr lvl="0"/>
            <a:r>
              <a:rPr lang="en-US" dirty="0" smtClean="0">
                <a:solidFill>
                  <a:prstClr val="black"/>
                </a:solidFill>
                <a:cs typeface="Arial"/>
              </a:rPr>
              <a:t>Promethean</a:t>
            </a:r>
            <a:r>
              <a:rPr lang="en-US" baseline="30000" dirty="0" smtClean="0">
                <a:solidFill>
                  <a:prstClr val="black"/>
                </a:solidFill>
                <a:cs typeface="Arial"/>
              </a:rPr>
              <a:t>®</a:t>
            </a:r>
            <a:r>
              <a:rPr lang="en-US" dirty="0" smtClean="0">
                <a:solidFill>
                  <a:prstClr val="black"/>
                </a:solidFill>
                <a:cs typeface="Arial"/>
              </a:rPr>
              <a:t> Flipchart </a:t>
            </a:r>
            <a:r>
              <a:rPr lang="en-US" dirty="0" smtClean="0">
                <a:solidFill>
                  <a:srgbClr val="7F7F7F"/>
                </a:solidFill>
                <a:cs typeface="Arial"/>
              </a:rPr>
              <a:t>(.</a:t>
            </a:r>
            <a:r>
              <a:rPr lang="en-US" dirty="0" err="1" smtClean="0">
                <a:solidFill>
                  <a:srgbClr val="7F7F7F"/>
                </a:solidFill>
                <a:cs typeface="Arial"/>
              </a:rPr>
              <a:t>flp</a:t>
            </a:r>
            <a:r>
              <a:rPr lang="en-US" dirty="0" smtClean="0">
                <a:solidFill>
                  <a:srgbClr val="7F7F7F"/>
                </a:solidFill>
                <a:cs typeface="Arial"/>
              </a:rPr>
              <a:t>, .flipchart)</a:t>
            </a:r>
            <a:endParaRPr lang="en-US" dirty="0" smtClean="0">
              <a:solidFill>
                <a:prstClr val="black"/>
              </a:solidFill>
              <a:cs typeface="Arial"/>
            </a:endParaRPr>
          </a:p>
          <a:p>
            <a:pPr lvl="0"/>
            <a:r>
              <a:rPr lang="en-US" dirty="0" smtClean="0">
                <a:solidFill>
                  <a:prstClr val="black"/>
                </a:solidFill>
                <a:cs typeface="Arial"/>
              </a:rPr>
              <a:t>Promethean Resource Pack </a:t>
            </a:r>
            <a:r>
              <a:rPr lang="en-US" dirty="0" smtClean="0">
                <a:solidFill>
                  <a:srgbClr val="7F7F7F"/>
                </a:solidFill>
                <a:cs typeface="Arial"/>
              </a:rPr>
              <a:t>(.as3a)</a:t>
            </a:r>
          </a:p>
          <a:p>
            <a:pPr lvl="0"/>
            <a:r>
              <a:rPr lang="en-US" dirty="0" smtClean="0">
                <a:solidFill>
                  <a:prstClr val="black"/>
                </a:solidFill>
                <a:cs typeface="Arial"/>
              </a:rPr>
              <a:t>SMART Notebook</a:t>
            </a:r>
            <a:r>
              <a:rPr lang="en-US" baseline="30000" dirty="0" smtClean="0">
                <a:solidFill>
                  <a:prstClr val="black"/>
                </a:solidFill>
                <a:cs typeface="Arial"/>
              </a:rPr>
              <a:t>®</a:t>
            </a:r>
            <a:r>
              <a:rPr lang="en-US" dirty="0" smtClean="0">
                <a:solidFill>
                  <a:prstClr val="black"/>
                </a:solidFill>
                <a:cs typeface="Arial"/>
              </a:rPr>
              <a:t> </a:t>
            </a:r>
            <a:r>
              <a:rPr lang="en-US" dirty="0" smtClean="0">
                <a:solidFill>
                  <a:srgbClr val="7F7F7F"/>
                </a:solidFill>
                <a:cs typeface="Arial"/>
              </a:rPr>
              <a:t>(.</a:t>
            </a:r>
            <a:r>
              <a:rPr lang="en-US" dirty="0" err="1" smtClean="0">
                <a:solidFill>
                  <a:srgbClr val="7F7F7F"/>
                </a:solidFill>
                <a:cs typeface="Arial"/>
              </a:rPr>
              <a:t>xbk</a:t>
            </a:r>
            <a:r>
              <a:rPr lang="en-US" dirty="0" smtClean="0">
                <a:solidFill>
                  <a:srgbClr val="7F7F7F"/>
                </a:solidFill>
                <a:cs typeface="Arial"/>
              </a:rPr>
              <a:t>, .notebook)</a:t>
            </a:r>
          </a:p>
          <a:p>
            <a:pPr lvl="0"/>
            <a:r>
              <a:rPr lang="en-US" dirty="0" smtClean="0">
                <a:solidFill>
                  <a:prstClr val="black"/>
                </a:solidFill>
                <a:cs typeface="Arial"/>
              </a:rPr>
              <a:t>Hitachi</a:t>
            </a:r>
            <a:r>
              <a:rPr lang="en-US" baseline="30000" dirty="0" smtClean="0">
                <a:solidFill>
                  <a:prstClr val="black"/>
                </a:solidFill>
                <a:cs typeface="Arial"/>
              </a:rPr>
              <a:t>®</a:t>
            </a:r>
            <a:r>
              <a:rPr lang="en-US" dirty="0" smtClean="0">
                <a:solidFill>
                  <a:prstClr val="black"/>
                </a:solidFill>
                <a:cs typeface="Arial"/>
              </a:rPr>
              <a:t> </a:t>
            </a:r>
            <a:r>
              <a:rPr lang="en-US" dirty="0" err="1" smtClean="0">
                <a:solidFill>
                  <a:prstClr val="black"/>
                </a:solidFill>
                <a:cs typeface="Arial"/>
              </a:rPr>
              <a:t>StarBoard</a:t>
            </a:r>
            <a:r>
              <a:rPr lang="en-US" baseline="30000" dirty="0" smtClean="0">
                <a:solidFill>
                  <a:prstClr val="black"/>
                </a:solidFill>
                <a:cs typeface="Arial"/>
              </a:rPr>
              <a:t>®</a:t>
            </a:r>
            <a:r>
              <a:rPr lang="en-US" dirty="0" smtClean="0">
                <a:solidFill>
                  <a:prstClr val="black"/>
                </a:solidFill>
                <a:cs typeface="Arial"/>
              </a:rPr>
              <a:t> </a:t>
            </a:r>
            <a:r>
              <a:rPr lang="en-US" dirty="0" smtClean="0">
                <a:solidFill>
                  <a:srgbClr val="7F7F7F"/>
                </a:solidFill>
                <a:cs typeface="Arial"/>
              </a:rPr>
              <a:t>(.</a:t>
            </a:r>
            <a:r>
              <a:rPr lang="en-US" dirty="0" err="1" smtClean="0">
                <a:solidFill>
                  <a:srgbClr val="7F7F7F"/>
                </a:solidFill>
                <a:cs typeface="Arial"/>
              </a:rPr>
              <a:t>yar</a:t>
            </a:r>
            <a:r>
              <a:rPr lang="en-US" dirty="0" smtClean="0">
                <a:solidFill>
                  <a:srgbClr val="7F7F7F"/>
                </a:solidFill>
                <a:cs typeface="Arial"/>
              </a:rPr>
              <a:t>)</a:t>
            </a:r>
          </a:p>
          <a:p>
            <a:pPr lvl="0"/>
            <a:r>
              <a:rPr lang="en-US" dirty="0" err="1" smtClean="0">
                <a:solidFill>
                  <a:prstClr val="black"/>
                </a:solidFill>
                <a:cs typeface="Arial"/>
              </a:rPr>
              <a:t>eInstruction</a:t>
            </a:r>
            <a:r>
              <a:rPr lang="en-US" baseline="30000" dirty="0" smtClean="0">
                <a:solidFill>
                  <a:prstClr val="black"/>
                </a:solidFill>
                <a:cs typeface="Arial"/>
              </a:rPr>
              <a:t>®</a:t>
            </a:r>
            <a:r>
              <a:rPr lang="en-US" dirty="0" smtClean="0">
                <a:solidFill>
                  <a:prstClr val="black"/>
                </a:solidFill>
                <a:cs typeface="Arial"/>
              </a:rPr>
              <a:t> Workspace</a:t>
            </a:r>
            <a:r>
              <a:rPr lang="en-US" baseline="30000" dirty="0" smtClean="0">
                <a:solidFill>
                  <a:prstClr val="black"/>
                </a:solidFill>
                <a:cs typeface="Arial"/>
              </a:rPr>
              <a:t>™</a:t>
            </a:r>
            <a:r>
              <a:rPr lang="en-US" dirty="0" smtClean="0">
                <a:solidFill>
                  <a:prstClr val="black"/>
                </a:solidFill>
                <a:cs typeface="Arial"/>
              </a:rPr>
              <a:t> </a:t>
            </a:r>
            <a:r>
              <a:rPr lang="en-US" dirty="0" smtClean="0">
                <a:solidFill>
                  <a:srgbClr val="7F7F7F"/>
                </a:solidFill>
                <a:cs typeface="Arial"/>
              </a:rPr>
              <a:t>(.</a:t>
            </a:r>
            <a:r>
              <a:rPr lang="en-US" dirty="0" err="1" smtClean="0">
                <a:solidFill>
                  <a:srgbClr val="7F7F7F"/>
                </a:solidFill>
                <a:cs typeface="Arial"/>
              </a:rPr>
              <a:t>gwb</a:t>
            </a:r>
            <a:r>
              <a:rPr lang="en-US" dirty="0" smtClean="0">
                <a:solidFill>
                  <a:srgbClr val="7F7F7F"/>
                </a:solidFill>
                <a:cs typeface="Arial"/>
              </a:rPr>
              <a:t>)</a:t>
            </a:r>
          </a:p>
        </p:txBody>
      </p:sp>
      <p:sp>
        <p:nvSpPr>
          <p:cNvPr id="14" name="TextBox 13"/>
          <p:cNvSpPr txBox="1"/>
          <p:nvPr/>
        </p:nvSpPr>
        <p:spPr>
          <a:xfrm>
            <a:off x="172573" y="0"/>
            <a:ext cx="6935845" cy="830997"/>
          </a:xfrm>
          <a:prstGeom prst="rect">
            <a:avLst/>
          </a:prstGeom>
          <a:noFill/>
        </p:spPr>
        <p:txBody>
          <a:bodyPr wrap="square" rtlCol="0">
            <a:spAutoFit/>
          </a:bodyPr>
          <a:lstStyle/>
          <a:p>
            <a:pPr>
              <a:spcAft>
                <a:spcPts val="1200"/>
              </a:spcAft>
            </a:pPr>
            <a:r>
              <a:rPr lang="en-US" sz="2400" b="1" dirty="0">
                <a:solidFill>
                  <a:srgbClr val="016CB4"/>
                </a:solidFill>
                <a:latin typeface="+mj-lt"/>
                <a:cs typeface="Arial"/>
              </a:rPr>
              <a:t>Over 40 of the most popular media and document file formats are now supported, including:</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1371600" y="2286000"/>
            <a:ext cx="6934200" cy="3139321"/>
          </a:xfrm>
          <a:prstGeom prst="rect">
            <a:avLst/>
          </a:prstGeom>
          <a:noFill/>
        </p:spPr>
        <p:txBody>
          <a:bodyPr wrap="square" rtlCol="0">
            <a:spAutoFit/>
          </a:bodyPr>
          <a:lstStyle/>
          <a:p>
            <a:pPr marL="342900" lvl="0" indent="-342900">
              <a:spcAft>
                <a:spcPts val="1200"/>
              </a:spcAft>
              <a:buFont typeface="+mj-lt"/>
              <a:buAutoNum type="arabicPeriod"/>
            </a:pPr>
            <a:r>
              <a:rPr lang="en-US" sz="2800" dirty="0" smtClean="0"/>
              <a:t>What is the purpose of </a:t>
            </a:r>
            <a:r>
              <a:rPr lang="en-US" sz="2800" dirty="0" err="1" smtClean="0"/>
              <a:t>CreationStation</a:t>
            </a:r>
            <a:r>
              <a:rPr lang="en-US" sz="2800" dirty="0" smtClean="0"/>
              <a:t>™?</a:t>
            </a:r>
          </a:p>
          <a:p>
            <a:pPr marL="342900" lvl="0" indent="-342900">
              <a:spcAft>
                <a:spcPts val="1200"/>
              </a:spcAft>
              <a:buFont typeface="+mj-lt"/>
              <a:buAutoNum type="arabicPeriod"/>
            </a:pPr>
            <a:r>
              <a:rPr lang="en-US" sz="2800" dirty="0" smtClean="0"/>
              <a:t>Why is it important to include metadata with each file upload?</a:t>
            </a:r>
          </a:p>
          <a:p>
            <a:pPr marL="342900" lvl="0" indent="-342900">
              <a:spcAft>
                <a:spcPts val="1200"/>
              </a:spcAft>
              <a:buFont typeface="+mj-lt"/>
              <a:buAutoNum type="arabicPeriod"/>
            </a:pPr>
            <a:r>
              <a:rPr lang="en-US" sz="2800" dirty="0" smtClean="0"/>
              <a:t>What SAFARI Montage user types can upload content to CreationStation?</a:t>
            </a:r>
          </a:p>
          <a:p>
            <a:pPr marL="342900" lvl="0" indent="-342900">
              <a:spcAft>
                <a:spcPts val="1200"/>
              </a:spcAft>
              <a:buFont typeface="+mj-lt"/>
              <a:buAutoNum type="arabicPeriod"/>
            </a:pPr>
            <a:r>
              <a:rPr lang="en-US" sz="2800" dirty="0" smtClean="0"/>
              <a:t>How can content be shared?</a:t>
            </a:r>
          </a:p>
        </p:txBody>
      </p:sp>
      <p:sp>
        <p:nvSpPr>
          <p:cNvPr id="11" name="TextBox 10"/>
          <p:cNvSpPr txBox="1"/>
          <p:nvPr/>
        </p:nvSpPr>
        <p:spPr>
          <a:xfrm>
            <a:off x="124473" y="1018769"/>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Discussion Exercise 4</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2" descr="\\Beast\DALE_Creative\Doug\PPT\Carolyn PowerPoints\Workshop 1\images\11_DigitalStudent.png"/>
          <p:cNvPicPr>
            <a:picLocks noChangeAspect="1" noChangeArrowheads="1"/>
          </p:cNvPicPr>
          <p:nvPr/>
        </p:nvPicPr>
        <p:blipFill>
          <a:blip r:embed="rId3" cstate="print"/>
          <a:srcRect/>
          <a:stretch>
            <a:fillRect/>
          </a:stretch>
        </p:blipFill>
        <p:spPr bwMode="auto">
          <a:xfrm>
            <a:off x="0" y="0"/>
            <a:ext cx="9144000" cy="685800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1524000" y="533400"/>
            <a:ext cx="5334000" cy="3989831"/>
          </a:xfrm>
          <a:prstGeom prst="rect">
            <a:avLst/>
          </a:prstGeom>
        </p:spPr>
      </p:pic>
      <p:sp>
        <p:nvSpPr>
          <p:cNvPr id="3" name="TextBox 2"/>
          <p:cNvSpPr txBox="1"/>
          <p:nvPr/>
        </p:nvSpPr>
        <p:spPr>
          <a:xfrm>
            <a:off x="1371600" y="4495800"/>
            <a:ext cx="6858000" cy="2062103"/>
          </a:xfrm>
          <a:prstGeom prst="rect">
            <a:avLst/>
          </a:prstGeom>
          <a:noFill/>
        </p:spPr>
        <p:txBody>
          <a:bodyPr wrap="square" rtlCol="0">
            <a:spAutoFit/>
          </a:bodyPr>
          <a:lstStyle/>
          <a:p>
            <a:pPr algn="ctr"/>
            <a:r>
              <a:rPr lang="en-US" sz="3200" dirty="0" smtClean="0"/>
              <a:t>Let us take a moment and think about all the changes that have taken place  in classroom technology since each one of us began teaching. </a:t>
            </a:r>
            <a:endParaRPr lang="en-US"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2" descr="\\beast\DALE_Creative\Doug\PPT\Carolyn PowerPoints\Workshop 1\images\14_PrenskyGraphic.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afarimontage_teacher_jpg.jpg"/>
          <p:cNvPicPr>
            <a:picLocks noChangeAspect="1"/>
          </p:cNvPicPr>
          <p:nvPr/>
        </p:nvPicPr>
        <p:blipFill>
          <a:blip r:embed="rId3"/>
          <a:stretch>
            <a:fillRect/>
          </a:stretch>
        </p:blipFill>
        <p:spPr>
          <a:xfrm>
            <a:off x="1676400" y="190500"/>
            <a:ext cx="5334000" cy="6667500"/>
          </a:xfrm>
          <a:prstGeom prst="rect">
            <a:avLst/>
          </a:prstGeom>
        </p:spPr>
      </p:pic>
      <p:sp>
        <p:nvSpPr>
          <p:cNvPr id="3" name="TextBox 2"/>
          <p:cNvSpPr txBox="1"/>
          <p:nvPr/>
        </p:nvSpPr>
        <p:spPr>
          <a:xfrm>
            <a:off x="990600" y="304800"/>
            <a:ext cx="7239000" cy="1107997"/>
          </a:xfrm>
          <a:prstGeom prst="rect">
            <a:avLst/>
          </a:prstGeom>
          <a:noFill/>
        </p:spPr>
        <p:txBody>
          <a:bodyPr wrap="square" rtlCol="0">
            <a:spAutoFit/>
          </a:bodyPr>
          <a:lstStyle/>
          <a:p>
            <a:r>
              <a:rPr lang="en-US" sz="4800" dirty="0" smtClean="0"/>
              <a:t>  Reshaping the Classroom</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2" descr="\\Beast\DALE_Creative\Doug\PPT\Carolyn PowerPoints\Workshop 1\images\16b_reshaping_classroom.png"/>
          <p:cNvPicPr>
            <a:picLocks noChangeAspect="1" noChangeArrowheads="1"/>
          </p:cNvPicPr>
          <p:nvPr/>
        </p:nvPicPr>
        <p:blipFill>
          <a:blip r:embed="rId3" cstate="print"/>
          <a:srcRect/>
          <a:stretch>
            <a:fillRect/>
          </a:stretch>
        </p:blipFill>
        <p:spPr bwMode="auto">
          <a:xfrm>
            <a:off x="0" y="0"/>
            <a:ext cx="9144000" cy="685800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2" descr="\\beast\DALE_Creative\Doug\Carolyn PowerPoints\Workshop 1\images\16_ProcessingImages.png"/>
          <p:cNvPicPr>
            <a:picLocks noChangeAspect="1" noChangeArrowheads="1"/>
          </p:cNvPicPr>
          <p:nvPr/>
        </p:nvPicPr>
        <p:blipFill>
          <a:blip r:embed="rId3" cstate="print"/>
          <a:srcRect/>
          <a:stretch>
            <a:fillRect/>
          </a:stretch>
        </p:blipFill>
        <p:spPr bwMode="auto">
          <a:xfrm>
            <a:off x="0" y="0"/>
            <a:ext cx="9144000" cy="685493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Rectangle 13"/>
          <p:cNvSpPr/>
          <p:nvPr/>
        </p:nvSpPr>
        <p:spPr>
          <a:xfrm>
            <a:off x="1304012" y="2237347"/>
            <a:ext cx="3037558" cy="3854891"/>
          </a:xfrm>
          <a:prstGeom prst="rect">
            <a:avLst/>
          </a:prstGeom>
        </p:spPr>
        <p:txBody>
          <a:bodyPr wrap="square" lIns="91429" tIns="45715" rIns="91429" bIns="45715">
            <a:spAutoFit/>
          </a:bodyPr>
          <a:lstStyle/>
          <a:p>
            <a:pPr>
              <a:spcAft>
                <a:spcPts val="2100"/>
              </a:spcAft>
            </a:pPr>
            <a:r>
              <a:rPr lang="en-US" sz="2400" dirty="0" smtClean="0">
                <a:cs typeface="Arial" pitchFamily="34" charset="0"/>
              </a:rPr>
              <a:t>Support a teachable moment</a:t>
            </a:r>
          </a:p>
          <a:p>
            <a:pPr>
              <a:spcAft>
                <a:spcPts val="2100"/>
              </a:spcAft>
            </a:pPr>
            <a:r>
              <a:rPr lang="en-US" sz="2400" dirty="0" smtClean="0">
                <a:cs typeface="Arial" pitchFamily="34" charset="0"/>
              </a:rPr>
              <a:t>Illustrate how something works</a:t>
            </a:r>
          </a:p>
          <a:p>
            <a:pPr>
              <a:spcAft>
                <a:spcPts val="2100"/>
              </a:spcAft>
            </a:pPr>
            <a:r>
              <a:rPr lang="en-US" sz="2400" dirty="0" smtClean="0">
                <a:cs typeface="Arial" pitchFamily="34" charset="0"/>
              </a:rPr>
              <a:t>Provide detailed information that text and images cannot</a:t>
            </a:r>
          </a:p>
          <a:p>
            <a:pPr>
              <a:spcAft>
                <a:spcPts val="2100"/>
              </a:spcAft>
            </a:pPr>
            <a:r>
              <a:rPr lang="en-US" sz="2400" dirty="0" smtClean="0">
                <a:cs typeface="Arial" pitchFamily="34" charset="0"/>
              </a:rPr>
              <a:t>Grab attention</a:t>
            </a:r>
            <a:endParaRPr lang="en-US" sz="2400" b="1" dirty="0" smtClean="0">
              <a:solidFill>
                <a:srgbClr val="0070C0"/>
              </a:solidFill>
              <a:cs typeface="Arial" pitchFamily="34" charset="0"/>
            </a:endParaRPr>
          </a:p>
        </p:txBody>
      </p:sp>
      <p:pic>
        <p:nvPicPr>
          <p:cNvPr id="15"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2414332"/>
            <a:ext cx="167452" cy="167377"/>
          </a:xfrm>
          <a:prstGeom prst="rect">
            <a:avLst/>
          </a:prstGeom>
          <a:noFill/>
        </p:spPr>
      </p:pic>
      <p:pic>
        <p:nvPicPr>
          <p:cNvPr id="16"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2430470"/>
            <a:ext cx="167452" cy="167377"/>
          </a:xfrm>
          <a:prstGeom prst="rect">
            <a:avLst/>
          </a:prstGeom>
          <a:noFill/>
        </p:spPr>
      </p:pic>
      <p:pic>
        <p:nvPicPr>
          <p:cNvPr id="17"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3390595"/>
            <a:ext cx="167452" cy="167377"/>
          </a:xfrm>
          <a:prstGeom prst="rect">
            <a:avLst/>
          </a:prstGeom>
          <a:noFill/>
        </p:spPr>
      </p:pic>
      <p:pic>
        <p:nvPicPr>
          <p:cNvPr id="18"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3429000"/>
            <a:ext cx="167452" cy="167377"/>
          </a:xfrm>
          <a:prstGeom prst="rect">
            <a:avLst/>
          </a:prstGeom>
          <a:noFill/>
        </p:spPr>
      </p:pic>
      <p:pic>
        <p:nvPicPr>
          <p:cNvPr id="19"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4413773"/>
            <a:ext cx="167452" cy="167377"/>
          </a:xfrm>
          <a:prstGeom prst="rect">
            <a:avLst/>
          </a:prstGeom>
          <a:noFill/>
        </p:spPr>
      </p:pic>
      <p:pic>
        <p:nvPicPr>
          <p:cNvPr id="20"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4043480"/>
            <a:ext cx="167452" cy="167377"/>
          </a:xfrm>
          <a:prstGeom prst="rect">
            <a:avLst/>
          </a:prstGeom>
          <a:noFill/>
        </p:spPr>
      </p:pic>
      <p:pic>
        <p:nvPicPr>
          <p:cNvPr id="21"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5757948"/>
            <a:ext cx="167452" cy="167377"/>
          </a:xfrm>
          <a:prstGeom prst="rect">
            <a:avLst/>
          </a:prstGeom>
          <a:noFill/>
        </p:spPr>
      </p:pic>
      <p:pic>
        <p:nvPicPr>
          <p:cNvPr id="22"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5042010"/>
            <a:ext cx="167452" cy="167377"/>
          </a:xfrm>
          <a:prstGeom prst="rect">
            <a:avLst/>
          </a:prstGeom>
          <a:noFill/>
        </p:spPr>
      </p:pic>
      <p:sp>
        <p:nvSpPr>
          <p:cNvPr id="23" name="TextBox 22"/>
          <p:cNvSpPr txBox="1"/>
          <p:nvPr/>
        </p:nvSpPr>
        <p:spPr>
          <a:xfrm>
            <a:off x="1073582" y="123991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Advantages</a:t>
            </a:r>
            <a:endParaRPr lang="en-US" sz="3600" dirty="0">
              <a:solidFill>
                <a:srgbClr val="0070C0"/>
              </a:solidFill>
              <a:latin typeface="+mj-lt"/>
              <a:ea typeface="Tahoma" pitchFamily="34" charset="0"/>
              <a:cs typeface="Tahoma" pitchFamily="34" charset="0"/>
            </a:endParaRPr>
          </a:p>
        </p:txBody>
      </p:sp>
      <p:sp>
        <p:nvSpPr>
          <p:cNvPr id="24" name="Rectangle 23"/>
          <p:cNvSpPr/>
          <p:nvPr/>
        </p:nvSpPr>
        <p:spPr>
          <a:xfrm>
            <a:off x="5336537" y="2237347"/>
            <a:ext cx="3037558" cy="3485559"/>
          </a:xfrm>
          <a:prstGeom prst="rect">
            <a:avLst/>
          </a:prstGeom>
        </p:spPr>
        <p:txBody>
          <a:bodyPr wrap="square" lIns="91429" tIns="45715" rIns="91429" bIns="45715">
            <a:spAutoFit/>
          </a:bodyPr>
          <a:lstStyle/>
          <a:p>
            <a:pPr>
              <a:spcAft>
                <a:spcPts val="2100"/>
              </a:spcAft>
            </a:pPr>
            <a:r>
              <a:rPr lang="en-US" sz="2400" dirty="0" smtClean="0">
                <a:cs typeface="Arial" pitchFamily="34" charset="0"/>
              </a:rPr>
              <a:t>Show real life examples</a:t>
            </a:r>
          </a:p>
          <a:p>
            <a:pPr>
              <a:spcAft>
                <a:spcPts val="2100"/>
              </a:spcAft>
            </a:pPr>
            <a:r>
              <a:rPr lang="en-US" sz="2400" dirty="0" smtClean="0">
                <a:cs typeface="Arial" pitchFamily="34" charset="0"/>
              </a:rPr>
              <a:t>Stimulate discussion</a:t>
            </a:r>
          </a:p>
          <a:p>
            <a:pPr>
              <a:spcAft>
                <a:spcPts val="2100"/>
              </a:spcAft>
            </a:pPr>
            <a:r>
              <a:rPr lang="en-US" sz="2400" dirty="0" smtClean="0">
                <a:cs typeface="Arial" pitchFamily="34" charset="0"/>
              </a:rPr>
              <a:t>Appeals to visual learning styles</a:t>
            </a:r>
          </a:p>
          <a:p>
            <a:pPr>
              <a:spcAft>
                <a:spcPts val="2100"/>
              </a:spcAft>
            </a:pPr>
            <a:r>
              <a:rPr lang="en-US" sz="2400" dirty="0" smtClean="0">
                <a:cs typeface="Arial" pitchFamily="34" charset="0"/>
              </a:rPr>
              <a:t>Enhance problem-based learning</a:t>
            </a:r>
            <a:endParaRPr lang="en-US" sz="2400" b="1" dirty="0" smtClean="0">
              <a:solidFill>
                <a:srgbClr val="0070C0"/>
              </a:solidFill>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3282</TotalTime>
  <Words>2515</Words>
  <Application>Microsoft Macintosh PowerPoint</Application>
  <PresentationFormat>On-screen Show (4:3)</PresentationFormat>
  <Paragraphs>252</Paragraphs>
  <Slides>26</Slides>
  <Notes>26</Notes>
  <HiddenSlides>0</HiddenSlides>
  <MMClips>0</MMClips>
  <ScaleCrop>false</ScaleCrop>
  <HeadingPairs>
    <vt:vector size="4" baseType="variant">
      <vt:variant>
        <vt:lpstr>Design Template</vt:lpstr>
      </vt:variant>
      <vt:variant>
        <vt:i4>1</vt:i4>
      </vt:variant>
      <vt:variant>
        <vt:lpstr>Slide Titles</vt:lpstr>
      </vt:variant>
      <vt:variant>
        <vt:i4>26</vt:i4>
      </vt:variant>
    </vt:vector>
  </HeadingPairs>
  <TitlesOfParts>
    <vt:vector size="2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cbeitzel</dc:creator>
  <cp:lastModifiedBy>J Boswell</cp:lastModifiedBy>
  <cp:revision>115</cp:revision>
  <cp:lastPrinted>2011-07-31T16:44:31Z</cp:lastPrinted>
  <dcterms:created xsi:type="dcterms:W3CDTF">2011-08-01T12:05:42Z</dcterms:created>
  <dcterms:modified xsi:type="dcterms:W3CDTF">2011-08-01T15:26:50Z</dcterms:modified>
</cp:coreProperties>
</file>